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81" r:id="rId6"/>
    <p:sldId id="279" r:id="rId7"/>
    <p:sldId id="280" r:id="rId8"/>
    <p:sldId id="257" r:id="rId9"/>
    <p:sldId id="260" r:id="rId10"/>
    <p:sldId id="258" r:id="rId11"/>
    <p:sldId id="262" r:id="rId12"/>
    <p:sldId id="263" r:id="rId13"/>
    <p:sldId id="264" r:id="rId14"/>
    <p:sldId id="265" r:id="rId15"/>
    <p:sldId id="266" r:id="rId16"/>
    <p:sldId id="267" r:id="rId17"/>
    <p:sldId id="261" r:id="rId18"/>
    <p:sldId id="275" r:id="rId19"/>
    <p:sldId id="276" r:id="rId20"/>
    <p:sldId id="277" r:id="rId21"/>
    <p:sldId id="268" r:id="rId22"/>
    <p:sldId id="271" r:id="rId23"/>
    <p:sldId id="272" r:id="rId24"/>
    <p:sldId id="270"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193402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E78083-B9F5-42CE-8B38-616F793C91D3}"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359036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258692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353361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1044557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335892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560827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3435337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4385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117387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E78083-B9F5-42CE-8B38-616F793C91D3}"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250833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E78083-B9F5-42CE-8B38-616F793C91D3}"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25846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E78083-B9F5-42CE-8B38-616F793C91D3}"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239723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E78083-B9F5-42CE-8B38-616F793C91D3}"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64417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78083-B9F5-42CE-8B38-616F793C91D3}"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176217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E78083-B9F5-42CE-8B38-616F793C91D3}"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420663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EEE78083-B9F5-42CE-8B38-616F793C91D3}" type="datetimeFigureOut">
              <a:rPr lang="en-US" smtClean="0"/>
              <a:t>8/25/2020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E55830A2-1AD4-42CE-9096-5A9D62AF19C6}" type="slidenum">
              <a:rPr lang="en-US" smtClean="0"/>
              <a:t>‹#›</a:t>
            </a:fld>
            <a:endParaRPr lang="en-US"/>
          </a:p>
        </p:txBody>
      </p:sp>
    </p:spTree>
    <p:extLst>
      <p:ext uri="{BB962C8B-B14F-4D97-AF65-F5344CB8AC3E}">
        <p14:creationId xmlns:p14="http://schemas.microsoft.com/office/powerpoint/2010/main" val="80147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EE78083-B9F5-42CE-8B38-616F793C91D3}" type="datetimeFigureOut">
              <a:rPr lang="en-US" smtClean="0"/>
              <a:t>8/25/2020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55830A2-1AD4-42CE-9096-5A9D62AF19C6}" type="slidenum">
              <a:rPr lang="en-US" smtClean="0"/>
              <a:t>‹#›</a:t>
            </a:fld>
            <a:endParaRPr lang="en-US"/>
          </a:p>
        </p:txBody>
      </p:sp>
    </p:spTree>
    <p:extLst>
      <p:ext uri="{BB962C8B-B14F-4D97-AF65-F5344CB8AC3E}">
        <p14:creationId xmlns:p14="http://schemas.microsoft.com/office/powerpoint/2010/main" val="37502712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tudetnt#@edu.leonschools.net"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749" y="1763305"/>
            <a:ext cx="8813661" cy="4671240"/>
          </a:xfrm>
          <a:prstGeom prst="rect">
            <a:avLst/>
          </a:prstGeom>
        </p:spPr>
      </p:pic>
      <p:sp>
        <p:nvSpPr>
          <p:cNvPr id="13" name="Rectangle 12"/>
          <p:cNvSpPr/>
          <p:nvPr/>
        </p:nvSpPr>
        <p:spPr>
          <a:xfrm>
            <a:off x="2418745" y="470263"/>
            <a:ext cx="8029763"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9525">
                  <a:solidFill>
                    <a:srgbClr val="FFC000"/>
                  </a:solidFill>
                  <a:prstDash val="solid"/>
                </a:ln>
                <a:solidFill>
                  <a:srgbClr val="00B050"/>
                </a:solidFill>
                <a:effectLst>
                  <a:outerShdw blurRad="12700" dist="38100" dir="2700000" algn="tl" rotWithShape="0">
                    <a:schemeClr val="bg1">
                      <a:lumMod val="50000"/>
                    </a:schemeClr>
                  </a:outerShdw>
                </a:effectLst>
              </a:rPr>
              <a:t>Welcome to First Grade!</a:t>
            </a:r>
            <a:endParaRPr lang="en-US" sz="5400" b="1" cap="none" spc="0" dirty="0">
              <a:ln w="9525">
                <a:solidFill>
                  <a:srgbClr val="FFC000"/>
                </a:solidFill>
                <a:prstDash val="solid"/>
              </a:ln>
              <a:solidFill>
                <a:srgbClr val="00B05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12967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1A7B56-68D8-435E-B272-0AE1FB5C00C7}"/>
              </a:ext>
            </a:extLst>
          </p:cNvPr>
          <p:cNvPicPr>
            <a:picLocks noChangeAspect="1"/>
          </p:cNvPicPr>
          <p:nvPr/>
        </p:nvPicPr>
        <p:blipFill>
          <a:blip r:embed="rId2"/>
          <a:stretch>
            <a:fillRect/>
          </a:stretch>
        </p:blipFill>
        <p:spPr>
          <a:xfrm>
            <a:off x="982215" y="1781365"/>
            <a:ext cx="4483840" cy="4114800"/>
          </a:xfrm>
          <a:prstGeom prst="rect">
            <a:avLst/>
          </a:prstGeom>
        </p:spPr>
      </p:pic>
      <p:sp>
        <p:nvSpPr>
          <p:cNvPr id="6" name="TextBox 5">
            <a:extLst>
              <a:ext uri="{FF2B5EF4-FFF2-40B4-BE49-F238E27FC236}">
                <a16:creationId xmlns:a16="http://schemas.microsoft.com/office/drawing/2014/main" id="{AC295DB7-D218-4A6C-953A-5C63275207AD}"/>
              </a:ext>
            </a:extLst>
          </p:cNvPr>
          <p:cNvSpPr txBox="1"/>
          <p:nvPr/>
        </p:nvSpPr>
        <p:spPr>
          <a:xfrm>
            <a:off x="1126929" y="961836"/>
            <a:ext cx="4343400" cy="590931"/>
          </a:xfrm>
          <a:prstGeom prst="rect">
            <a:avLst/>
          </a:prstGeom>
          <a:noFill/>
        </p:spPr>
        <p:txBody>
          <a:bodyPr wrap="square" rtlCol="0">
            <a:spAutoFit/>
          </a:bodyPr>
          <a:lstStyle/>
          <a:p>
            <a:pPr>
              <a:lnSpc>
                <a:spcPct val="90000"/>
              </a:lnSpc>
            </a:pPr>
            <a:r>
              <a:rPr lang="en-US" sz="3600" b="1" dirty="0">
                <a:latin typeface="Comic Sans MS" panose="030F0702030302020204" pitchFamily="66" charset="0"/>
              </a:rPr>
              <a:t>KEEP MIC MUTED</a:t>
            </a:r>
          </a:p>
        </p:txBody>
      </p:sp>
      <p:pic>
        <p:nvPicPr>
          <p:cNvPr id="7" name="Picture 6">
            <a:extLst>
              <a:ext uri="{FF2B5EF4-FFF2-40B4-BE49-F238E27FC236}">
                <a16:creationId xmlns:a16="http://schemas.microsoft.com/office/drawing/2014/main" id="{8A954353-5422-4692-86B0-B8873EB11CA7}"/>
              </a:ext>
            </a:extLst>
          </p:cNvPr>
          <p:cNvPicPr>
            <a:picLocks noChangeAspect="1"/>
          </p:cNvPicPr>
          <p:nvPr/>
        </p:nvPicPr>
        <p:blipFill>
          <a:blip r:embed="rId3"/>
          <a:stretch>
            <a:fillRect/>
          </a:stretch>
        </p:blipFill>
        <p:spPr>
          <a:xfrm>
            <a:off x="6593391" y="1347883"/>
            <a:ext cx="5341307" cy="4981765"/>
          </a:xfrm>
          <a:prstGeom prst="rect">
            <a:avLst/>
          </a:prstGeom>
          <a:effectLst>
            <a:glow rad="127000">
              <a:schemeClr val="accent1">
                <a:alpha val="29000"/>
              </a:schemeClr>
            </a:glow>
          </a:effectLst>
        </p:spPr>
      </p:pic>
      <p:sp>
        <p:nvSpPr>
          <p:cNvPr id="8" name="TextBox 7">
            <a:extLst>
              <a:ext uri="{FF2B5EF4-FFF2-40B4-BE49-F238E27FC236}">
                <a16:creationId xmlns:a16="http://schemas.microsoft.com/office/drawing/2014/main" id="{94BC5F8A-C455-4D0E-958A-58E14DABD5BE}"/>
              </a:ext>
            </a:extLst>
          </p:cNvPr>
          <p:cNvSpPr txBox="1"/>
          <p:nvPr/>
        </p:nvSpPr>
        <p:spPr>
          <a:xfrm>
            <a:off x="6565163" y="528354"/>
            <a:ext cx="5625251" cy="590931"/>
          </a:xfrm>
          <a:prstGeom prst="rect">
            <a:avLst/>
          </a:prstGeom>
          <a:noFill/>
        </p:spPr>
        <p:txBody>
          <a:bodyPr wrap="square" rtlCol="0">
            <a:spAutoFit/>
          </a:bodyPr>
          <a:lstStyle/>
          <a:p>
            <a:pPr algn="ctr">
              <a:lnSpc>
                <a:spcPct val="90000"/>
              </a:lnSpc>
            </a:pPr>
            <a:r>
              <a:rPr lang="en-US" sz="3600" b="1" dirty="0">
                <a:solidFill>
                  <a:srgbClr val="FF0000"/>
                </a:solidFill>
                <a:latin typeface="Comic Sans MS" panose="030F0702030302020204" pitchFamily="66" charset="0"/>
              </a:rPr>
              <a:t>Come to class on time</a:t>
            </a:r>
            <a:r>
              <a:rPr lang="en-US" sz="2800" b="1"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418128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10591800" cy="840230"/>
          </a:xfrm>
          <a:prstGeom prst="rect">
            <a:avLst/>
          </a:prstGeom>
          <a:noFill/>
        </p:spPr>
        <p:txBody>
          <a:bodyPr wrap="square" rtlCol="0">
            <a:spAutoFit/>
          </a:bodyPr>
          <a:lstStyle/>
          <a:p>
            <a:pPr algn="ctr">
              <a:lnSpc>
                <a:spcPct val="90000"/>
              </a:lnSpc>
            </a:pPr>
            <a:r>
              <a:rPr lang="en-US" sz="5400" dirty="0">
                <a:solidFill>
                  <a:srgbClr val="FFFF00"/>
                </a:solidFill>
                <a:latin typeface="Comic Sans MS" panose="030F0702030302020204" pitchFamily="66" charset="0"/>
              </a:rPr>
              <a:t>Digital Classroom Expectations </a:t>
            </a:r>
            <a:endParaRPr lang="en-US" sz="5400" dirty="0">
              <a:solidFill>
                <a:srgbClr val="FFFF00"/>
              </a:solidFill>
              <a:latin typeface="Comic Sans MS" panose="030F0702030302020204" pitchFamily="66" charset="0"/>
            </a:endParaRPr>
          </a:p>
        </p:txBody>
      </p:sp>
      <p:sp>
        <p:nvSpPr>
          <p:cNvPr id="3" name="TextBox 2"/>
          <p:cNvSpPr txBox="1"/>
          <p:nvPr/>
        </p:nvSpPr>
        <p:spPr>
          <a:xfrm>
            <a:off x="990600" y="1600201"/>
            <a:ext cx="9982200" cy="5078313"/>
          </a:xfrm>
          <a:prstGeom prst="rect">
            <a:avLst/>
          </a:prstGeom>
          <a:noFill/>
        </p:spPr>
        <p:txBody>
          <a:bodyPr wrap="square" rtlCol="0">
            <a:spAutoFit/>
          </a:bodyPr>
          <a:lstStyle/>
          <a:p>
            <a:pPr algn="ctr">
              <a:lnSpc>
                <a:spcPct val="90000"/>
              </a:lnSpc>
            </a:pPr>
            <a:r>
              <a:rPr lang="en-US" sz="4000" dirty="0">
                <a:solidFill>
                  <a:srgbClr val="FFFF00"/>
                </a:solidFill>
                <a:latin typeface="Comic Sans MS" panose="030F0702030302020204" pitchFamily="66" charset="0"/>
              </a:rPr>
              <a:t>Each student is expected to:</a:t>
            </a:r>
          </a:p>
          <a:p>
            <a:pPr>
              <a:lnSpc>
                <a:spcPct val="90000"/>
              </a:lnSpc>
            </a:pPr>
            <a:endParaRPr lang="en-US" sz="3600" dirty="0">
              <a:solidFill>
                <a:srgbClr val="FFFF00"/>
              </a:solidFill>
              <a:latin typeface="Comic Sans MS" panose="030F0702030302020204" pitchFamily="66" charset="0"/>
            </a:endParaRPr>
          </a:p>
          <a:p>
            <a:pPr marL="342900" indent="-342900">
              <a:lnSpc>
                <a:spcPct val="90000"/>
              </a:lnSpc>
              <a:buFont typeface="Arial" panose="020B0604020202020204" pitchFamily="34" charset="0"/>
              <a:buChar char="•"/>
            </a:pPr>
            <a:r>
              <a:rPr lang="en-US" sz="3600" dirty="0">
                <a:solidFill>
                  <a:srgbClr val="FFFF00"/>
                </a:solidFill>
                <a:latin typeface="Comic Sans MS" panose="030F0702030302020204" pitchFamily="66" charset="0"/>
              </a:rPr>
              <a:t>Use the restroom before class starts. </a:t>
            </a:r>
          </a:p>
          <a:p>
            <a:pPr marL="342900" indent="-342900">
              <a:lnSpc>
                <a:spcPct val="90000"/>
              </a:lnSpc>
              <a:buFont typeface="Arial" panose="020B0604020202020204" pitchFamily="34" charset="0"/>
              <a:buChar char="•"/>
            </a:pPr>
            <a:r>
              <a:rPr lang="en-US" sz="3600" dirty="0">
                <a:solidFill>
                  <a:srgbClr val="FFFF00"/>
                </a:solidFill>
                <a:latin typeface="Comic Sans MS" panose="030F0702030302020204" pitchFamily="66" charset="0"/>
              </a:rPr>
              <a:t>Participate during all live instructional time.</a:t>
            </a:r>
          </a:p>
          <a:p>
            <a:pPr marL="342900" indent="-342900">
              <a:lnSpc>
                <a:spcPct val="90000"/>
              </a:lnSpc>
              <a:buFont typeface="Arial" panose="020B0604020202020204" pitchFamily="34" charset="0"/>
              <a:buChar char="•"/>
            </a:pPr>
            <a:r>
              <a:rPr lang="en-US" sz="3600" dirty="0">
                <a:solidFill>
                  <a:srgbClr val="FFFF00"/>
                </a:solidFill>
                <a:latin typeface="Comic Sans MS" panose="030F0702030302020204" pitchFamily="66" charset="0"/>
              </a:rPr>
              <a:t>Have all materials near your desk or workstation. </a:t>
            </a:r>
          </a:p>
          <a:p>
            <a:pPr marL="342900" indent="-342900">
              <a:lnSpc>
                <a:spcPct val="90000"/>
              </a:lnSpc>
              <a:buFont typeface="Arial" panose="020B0604020202020204" pitchFamily="34" charset="0"/>
              <a:buChar char="•"/>
            </a:pPr>
            <a:r>
              <a:rPr lang="en-US" sz="3600" dirty="0">
                <a:solidFill>
                  <a:srgbClr val="FFFF00"/>
                </a:solidFill>
                <a:latin typeface="Comic Sans MS" panose="030F0702030302020204" pitchFamily="66" charset="0"/>
              </a:rPr>
              <a:t>Not have food or drinks near work area. </a:t>
            </a:r>
          </a:p>
          <a:p>
            <a:pPr marL="342900" indent="-342900">
              <a:lnSpc>
                <a:spcPct val="90000"/>
              </a:lnSpc>
              <a:buFont typeface="Arial" panose="020B0604020202020204" pitchFamily="34" charset="0"/>
              <a:buChar char="•"/>
            </a:pPr>
            <a:r>
              <a:rPr lang="en-US" sz="3600" dirty="0">
                <a:solidFill>
                  <a:srgbClr val="FFFF00"/>
                </a:solidFill>
                <a:latin typeface="Comic Sans MS" panose="030F0702030302020204" pitchFamily="66" charset="0"/>
              </a:rPr>
              <a:t>Work</a:t>
            </a:r>
            <a:r>
              <a:rPr lang="en-US" sz="3600" dirty="0">
                <a:solidFill>
                  <a:srgbClr val="FF0000"/>
                </a:solidFill>
                <a:latin typeface="Comic Sans MS" panose="030F0702030302020204" pitchFamily="66" charset="0"/>
              </a:rPr>
              <a:t> </a:t>
            </a:r>
            <a:r>
              <a:rPr lang="en-US" sz="3600" b="1" u="sng" dirty="0">
                <a:solidFill>
                  <a:srgbClr val="FF0000"/>
                </a:solidFill>
                <a:latin typeface="Comic Sans MS" panose="030F0702030302020204" pitchFamily="66" charset="0"/>
              </a:rPr>
              <a:t>independently</a:t>
            </a:r>
            <a:r>
              <a:rPr lang="en-US" sz="3600" dirty="0">
                <a:solidFill>
                  <a:srgbClr val="FF0000"/>
                </a:solidFill>
                <a:latin typeface="Comic Sans MS" panose="030F0702030302020204" pitchFamily="66" charset="0"/>
              </a:rPr>
              <a:t> </a:t>
            </a:r>
            <a:r>
              <a:rPr lang="en-US" sz="3600" dirty="0">
                <a:solidFill>
                  <a:srgbClr val="FFFF00"/>
                </a:solidFill>
                <a:latin typeface="Comic Sans MS" panose="030F0702030302020204" pitchFamily="66" charset="0"/>
              </a:rPr>
              <a:t>on assignments as much as possible. </a:t>
            </a:r>
          </a:p>
          <a:p>
            <a:pPr marL="342900" indent="-342900">
              <a:lnSpc>
                <a:spcPct val="90000"/>
              </a:lnSpc>
              <a:buFont typeface="Arial" panose="020B0604020202020204" pitchFamily="34" charset="0"/>
              <a:buChar char="•"/>
            </a:pPr>
            <a:endParaRPr lang="en-US" sz="3200" dirty="0">
              <a:solidFill>
                <a:srgbClr val="FFFF00"/>
              </a:solidFill>
            </a:endParaRPr>
          </a:p>
        </p:txBody>
      </p:sp>
    </p:spTree>
    <p:extLst>
      <p:ext uri="{BB962C8B-B14F-4D97-AF65-F5344CB8AC3E}">
        <p14:creationId xmlns:p14="http://schemas.microsoft.com/office/powerpoint/2010/main" val="12152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4D275F-3C94-4252-9CDE-4959FF9DB20F}"/>
              </a:ext>
            </a:extLst>
          </p:cNvPr>
          <p:cNvSpPr txBox="1"/>
          <p:nvPr/>
        </p:nvSpPr>
        <p:spPr>
          <a:xfrm>
            <a:off x="914400" y="1609175"/>
            <a:ext cx="4343400" cy="5227804"/>
          </a:xfrm>
          <a:prstGeom prst="rect">
            <a:avLst/>
          </a:prstGeom>
        </p:spPr>
        <p:txBody>
          <a:bodyPr vert="horz" lIns="91440" tIns="45720" rIns="91440" bIns="45720" rtlCol="0" anchor="b">
            <a:normAutofit fontScale="25000" lnSpcReduction="20000"/>
          </a:bodyPr>
          <a:lstStyle/>
          <a:p>
            <a:pPr>
              <a:lnSpc>
                <a:spcPct val="90000"/>
              </a:lnSpc>
              <a:spcBef>
                <a:spcPct val="0"/>
              </a:spcBef>
              <a:spcAft>
                <a:spcPts val="600"/>
              </a:spcAft>
            </a:pPr>
            <a:endParaRPr lang="en-US" sz="12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endParaRPr lang="en-US" sz="12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endParaRPr lang="en-US" sz="20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endParaRPr lang="en-US" sz="11200" b="1" dirty="0">
              <a:solidFill>
                <a:srgbClr val="FFC000"/>
              </a:solidFill>
              <a:latin typeface="Comic Sans MS" panose="030F0702030302020204" pitchFamily="66" charset="0"/>
              <a:ea typeface="+mj-ea"/>
              <a:cs typeface="+mj-cs"/>
            </a:endParaRPr>
          </a:p>
          <a:p>
            <a:pPr algn="ct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White Board</a:t>
            </a:r>
          </a:p>
          <a:p>
            <a:pPr algn="ctr">
              <a:lnSpc>
                <a:spcPct val="90000"/>
              </a:lnSpc>
              <a:spcBef>
                <a:spcPct val="0"/>
              </a:spcBef>
              <a:spcAft>
                <a:spcPts val="600"/>
              </a:spcAft>
            </a:pPr>
            <a:endParaRPr lang="en-US" sz="112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ELA Materials Needed:</a:t>
            </a:r>
          </a:p>
          <a:p>
            <a:pPr>
              <a:lnSpc>
                <a:spcPct val="90000"/>
              </a:lnSpc>
              <a:spcBef>
                <a:spcPct val="0"/>
              </a:spcBef>
              <a:spcAft>
                <a:spcPts val="600"/>
              </a:spcAft>
            </a:pPr>
            <a:endParaRPr lang="en-US" sz="112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2-Sharpened Pencils</a:t>
            </a: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Erasers</a:t>
            </a: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Workbooks</a:t>
            </a:r>
          </a:p>
          <a:p>
            <a:pPr>
              <a:lnSpc>
                <a:spcPct val="90000"/>
              </a:lnSpc>
              <a:spcBef>
                <a:spcPct val="0"/>
              </a:spcBef>
              <a:spcAft>
                <a:spcPts val="600"/>
              </a:spcAft>
            </a:pPr>
            <a:endParaRPr lang="en-US" sz="112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Math Materials: </a:t>
            </a:r>
            <a:endParaRPr lang="en-US" sz="112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Student </a:t>
            </a:r>
            <a:r>
              <a:rPr lang="en-US" sz="11200" b="1" dirty="0">
                <a:solidFill>
                  <a:srgbClr val="FFC000"/>
                </a:solidFill>
                <a:latin typeface="Comic Sans MS" panose="030F0702030302020204" pitchFamily="66" charset="0"/>
                <a:ea typeface="+mj-ea"/>
                <a:cs typeface="+mj-cs"/>
              </a:rPr>
              <a:t>Book</a:t>
            </a: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Manipulatives as needed</a:t>
            </a:r>
            <a:endParaRPr lang="en-US" sz="112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endParaRPr lang="en-US" sz="11200" b="1" dirty="0">
              <a:solidFill>
                <a:srgbClr val="FFC000"/>
              </a:solidFill>
              <a:latin typeface="Comic Sans MS" panose="030F0702030302020204" pitchFamily="66" charset="0"/>
              <a:ea typeface="+mj-ea"/>
              <a:cs typeface="+mj-cs"/>
            </a:endParaRP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Science</a:t>
            </a:r>
          </a:p>
          <a:p>
            <a:pPr>
              <a:lnSpc>
                <a:spcPct val="90000"/>
              </a:lnSpc>
              <a:spcBef>
                <a:spcPct val="0"/>
              </a:spcBef>
              <a:spcAft>
                <a:spcPts val="600"/>
              </a:spcAft>
            </a:pPr>
            <a:r>
              <a:rPr lang="en-US" sz="11200" b="1" dirty="0">
                <a:solidFill>
                  <a:srgbClr val="FFC000"/>
                </a:solidFill>
                <a:latin typeface="Comic Sans MS" panose="030F0702030302020204" pitchFamily="66" charset="0"/>
                <a:ea typeface="+mj-ea"/>
                <a:cs typeface="+mj-cs"/>
              </a:rPr>
              <a:t>Social Studies</a:t>
            </a:r>
          </a:p>
        </p:txBody>
      </p:sp>
      <p:pic>
        <p:nvPicPr>
          <p:cNvPr id="3" name="Picture 2">
            <a:extLst>
              <a:ext uri="{FF2B5EF4-FFF2-40B4-BE49-F238E27FC236}">
                <a16:creationId xmlns:a16="http://schemas.microsoft.com/office/drawing/2014/main" id="{0819A5C6-28F4-42F1-B36C-0E3216954DB2}"/>
              </a:ext>
            </a:extLst>
          </p:cNvPr>
          <p:cNvPicPr>
            <a:picLocks noChangeAspect="1"/>
          </p:cNvPicPr>
          <p:nvPr/>
        </p:nvPicPr>
        <p:blipFill>
          <a:blip r:embed="rId2"/>
          <a:stretch>
            <a:fillRect/>
          </a:stretch>
        </p:blipFill>
        <p:spPr>
          <a:xfrm>
            <a:off x="6863058" y="1891748"/>
            <a:ext cx="4795542" cy="4860057"/>
          </a:xfrm>
          <a:prstGeom prst="rect">
            <a:avLst/>
          </a:prstGeom>
          <a:noFill/>
        </p:spPr>
      </p:pic>
      <p:sp>
        <p:nvSpPr>
          <p:cNvPr id="4" name="TextBox 3">
            <a:extLst>
              <a:ext uri="{FF2B5EF4-FFF2-40B4-BE49-F238E27FC236}">
                <a16:creationId xmlns:a16="http://schemas.microsoft.com/office/drawing/2014/main" id="{34CC4991-B831-4A6F-8D7B-91D230DA738D}"/>
              </a:ext>
            </a:extLst>
          </p:cNvPr>
          <p:cNvSpPr txBox="1"/>
          <p:nvPr/>
        </p:nvSpPr>
        <p:spPr>
          <a:xfrm>
            <a:off x="1600200" y="685801"/>
            <a:ext cx="7543800" cy="701731"/>
          </a:xfrm>
          <a:prstGeom prst="rect">
            <a:avLst/>
          </a:prstGeom>
          <a:noFill/>
        </p:spPr>
        <p:txBody>
          <a:bodyPr wrap="square" rtlCol="0">
            <a:spAutoFit/>
          </a:bodyPr>
          <a:lstStyle/>
          <a:p>
            <a:pPr>
              <a:lnSpc>
                <a:spcPct val="90000"/>
              </a:lnSpc>
            </a:pPr>
            <a:r>
              <a:rPr lang="en-US" sz="4400" b="1" dirty="0">
                <a:solidFill>
                  <a:srgbClr val="FFC000"/>
                </a:solidFill>
                <a:latin typeface="Comic Sans MS" panose="030F0702030302020204" pitchFamily="66" charset="0"/>
              </a:rPr>
              <a:t>Instructional Materials</a:t>
            </a:r>
          </a:p>
        </p:txBody>
      </p:sp>
    </p:spTree>
    <p:extLst>
      <p:ext uri="{BB962C8B-B14F-4D97-AF65-F5344CB8AC3E}">
        <p14:creationId xmlns:p14="http://schemas.microsoft.com/office/powerpoint/2010/main" val="23849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228600"/>
            <a:ext cx="9143998" cy="1020762"/>
          </a:xfrm>
        </p:spPr>
        <p:txBody>
          <a:bodyPr>
            <a:normAutofit/>
          </a:bodyPr>
          <a:lstStyle/>
          <a:p>
            <a:pPr algn="ctr"/>
            <a:r>
              <a:rPr lang="en-US" sz="4800" dirty="0">
                <a:solidFill>
                  <a:srgbClr val="FFFF00"/>
                </a:solidFill>
                <a:latin typeface="Comic Sans MS" panose="030F0702030302020204" pitchFamily="66" charset="0"/>
              </a:rPr>
              <a:t>Daily Schedule</a:t>
            </a:r>
            <a:endParaRPr lang="en-US" sz="4800" dirty="0"/>
          </a:p>
        </p:txBody>
      </p:sp>
      <p:sp>
        <p:nvSpPr>
          <p:cNvPr id="7" name="Rectangle 6"/>
          <p:cNvSpPr/>
          <p:nvPr/>
        </p:nvSpPr>
        <p:spPr>
          <a:xfrm>
            <a:off x="1143000" y="1530388"/>
            <a:ext cx="9906000" cy="4829014"/>
          </a:xfrm>
          <a:prstGeom prst="rect">
            <a:avLst/>
          </a:prstGeom>
        </p:spPr>
        <p:txBody>
          <a:bodyPr wrap="square">
            <a:spAutoFit/>
          </a:bodyPr>
          <a:lstStyle/>
          <a:p>
            <a:pPr>
              <a:lnSpc>
                <a:spcPct val="90000"/>
              </a:lnSpc>
            </a:pPr>
            <a:r>
              <a:rPr lang="en-US" dirty="0">
                <a:latin typeface="Comic Sans MS" panose="030F0702030302020204" pitchFamily="66" charset="0"/>
              </a:rPr>
              <a:t>9:40-9:55….…………………………………………………………………………...</a:t>
            </a:r>
            <a:r>
              <a:rPr lang="en-US" dirty="0" err="1">
                <a:latin typeface="Comic Sans MS" panose="030F0702030302020204" pitchFamily="66" charset="0"/>
              </a:rPr>
              <a:t>Starfall</a:t>
            </a:r>
            <a:endParaRPr lang="en-US" dirty="0">
              <a:latin typeface="Comic Sans MS" panose="030F0702030302020204" pitchFamily="66" charset="0"/>
            </a:endParaRPr>
          </a:p>
          <a:p>
            <a:pPr>
              <a:lnSpc>
                <a:spcPct val="90000"/>
              </a:lnSpc>
            </a:pPr>
            <a:endParaRPr lang="en-US" dirty="0">
              <a:latin typeface="Comic Sans MS" panose="030F0702030302020204" pitchFamily="66" charset="0"/>
            </a:endParaRPr>
          </a:p>
          <a:p>
            <a:pPr>
              <a:lnSpc>
                <a:spcPct val="90000"/>
              </a:lnSpc>
            </a:pPr>
            <a:r>
              <a:rPr lang="en-US" dirty="0">
                <a:latin typeface="Comic Sans MS" panose="030F0702030302020204" pitchFamily="66" charset="0"/>
              </a:rPr>
              <a:t>9:55-10:…………………………………………………………………………………..……</a:t>
            </a:r>
            <a:r>
              <a:rPr lang="en-US" dirty="0">
                <a:latin typeface="Comic Sans MS" panose="030F0702030302020204" pitchFamily="66" charset="0"/>
              </a:rPr>
              <a:t>ELA</a:t>
            </a:r>
          </a:p>
          <a:p>
            <a:pPr algn="ctr">
              <a:lnSpc>
                <a:spcPct val="90000"/>
              </a:lnSpc>
            </a:pPr>
            <a:r>
              <a:rPr lang="en-US" dirty="0">
                <a:latin typeface="Comic Sans MS" panose="030F0702030302020204" pitchFamily="66" charset="0"/>
              </a:rPr>
              <a:t>Concept Introduction</a:t>
            </a:r>
          </a:p>
          <a:p>
            <a:pPr algn="ctr">
              <a:lnSpc>
                <a:spcPct val="90000"/>
              </a:lnSpc>
            </a:pPr>
            <a:r>
              <a:rPr lang="en-US" dirty="0">
                <a:latin typeface="Comic Sans MS" panose="030F0702030302020204" pitchFamily="66" charset="0"/>
              </a:rPr>
              <a:t>                Phonological Awareness/Phonics</a:t>
            </a:r>
          </a:p>
          <a:p>
            <a:pPr algn="ctr">
              <a:lnSpc>
                <a:spcPct val="90000"/>
              </a:lnSpc>
            </a:pPr>
            <a:r>
              <a:rPr lang="en-US" dirty="0">
                <a:latin typeface="Comic Sans MS" panose="030F0702030302020204" pitchFamily="66" charset="0"/>
              </a:rPr>
              <a:t>Reading </a:t>
            </a:r>
          </a:p>
          <a:p>
            <a:pPr algn="ctr">
              <a:lnSpc>
                <a:spcPct val="90000"/>
              </a:lnSpc>
            </a:pPr>
            <a:r>
              <a:rPr lang="en-US" dirty="0">
                <a:latin typeface="Comic Sans MS" panose="030F0702030302020204" pitchFamily="66" charset="0"/>
              </a:rPr>
              <a:t>Writing </a:t>
            </a:r>
          </a:p>
          <a:p>
            <a:pPr algn="ctr">
              <a:lnSpc>
                <a:spcPct val="90000"/>
              </a:lnSpc>
            </a:pPr>
            <a:r>
              <a:rPr lang="en-US" dirty="0">
                <a:latin typeface="Comic Sans MS" panose="030F0702030302020204" pitchFamily="66" charset="0"/>
              </a:rPr>
              <a:t>Grammar</a:t>
            </a:r>
          </a:p>
          <a:p>
            <a:pPr>
              <a:lnSpc>
                <a:spcPct val="90000"/>
              </a:lnSpc>
            </a:pPr>
            <a:r>
              <a:rPr lang="en-US" dirty="0">
                <a:latin typeface="Comic Sans MS" panose="030F0702030302020204" pitchFamily="66" charset="0"/>
              </a:rPr>
              <a:t>9:40-10:00……………………………………………………..…..Independent Work</a:t>
            </a:r>
          </a:p>
          <a:p>
            <a:pPr>
              <a:lnSpc>
                <a:spcPct val="90000"/>
              </a:lnSpc>
            </a:pPr>
            <a:r>
              <a:rPr lang="en-US" dirty="0">
                <a:latin typeface="Comic Sans MS" panose="030F0702030302020204" pitchFamily="66" charset="0"/>
              </a:rPr>
              <a:t>                   Wonders Practice Workbook (pages outlined daily)</a:t>
            </a:r>
          </a:p>
          <a:p>
            <a:pPr>
              <a:lnSpc>
                <a:spcPct val="90000"/>
              </a:lnSpc>
            </a:pPr>
            <a:r>
              <a:rPr lang="en-US" dirty="0">
                <a:latin typeface="Comic Sans MS" panose="030F0702030302020204" pitchFamily="66" charset="0"/>
              </a:rPr>
              <a:t>10:00-10:30</a:t>
            </a:r>
            <a:r>
              <a:rPr lang="en-US" dirty="0">
                <a:latin typeface="Comic Sans MS" panose="030F0702030302020204" pitchFamily="66" charset="0"/>
              </a:rPr>
              <a:t>……………………………………………….…………I-Ready Computer</a:t>
            </a:r>
            <a:endParaRPr lang="en-US" dirty="0">
              <a:latin typeface="Comic Sans MS" panose="030F0702030302020204" pitchFamily="66" charset="0"/>
            </a:endParaRPr>
          </a:p>
          <a:p>
            <a:pPr>
              <a:lnSpc>
                <a:spcPct val="90000"/>
              </a:lnSpc>
            </a:pPr>
            <a:r>
              <a:rPr lang="en-US" dirty="0">
                <a:latin typeface="Comic Sans MS" panose="030F0702030302020204" pitchFamily="66" charset="0"/>
              </a:rPr>
              <a:t>10:30-10:35…………………………………………………………....Restroom Break</a:t>
            </a:r>
          </a:p>
          <a:p>
            <a:pPr>
              <a:lnSpc>
                <a:spcPct val="90000"/>
              </a:lnSpc>
            </a:pPr>
            <a:r>
              <a:rPr lang="en-US" dirty="0">
                <a:latin typeface="Comic Sans MS" panose="030F0702030302020204" pitchFamily="66" charset="0"/>
              </a:rPr>
              <a:t>10:35-11:00 …………………………………………………………………………..Writing</a:t>
            </a:r>
          </a:p>
          <a:p>
            <a:pPr>
              <a:lnSpc>
                <a:spcPct val="90000"/>
              </a:lnSpc>
            </a:pPr>
            <a:r>
              <a:rPr lang="en-US" dirty="0">
                <a:latin typeface="Comic Sans MS" panose="030F0702030302020204" pitchFamily="66" charset="0"/>
              </a:rPr>
              <a:t>11:00-11:25 ………………………………………………………………………A R Reading</a:t>
            </a:r>
          </a:p>
          <a:p>
            <a:pPr>
              <a:lnSpc>
                <a:spcPct val="90000"/>
              </a:lnSpc>
            </a:pPr>
            <a:r>
              <a:rPr lang="en-US" dirty="0">
                <a:latin typeface="Comic Sans MS" panose="030F0702030302020204" pitchFamily="66" charset="0"/>
              </a:rPr>
              <a:t>11:20-11:50 </a:t>
            </a:r>
            <a:r>
              <a:rPr lang="en-US" dirty="0">
                <a:latin typeface="Comic Sans MS" panose="030F0702030302020204" pitchFamily="66" charset="0"/>
              </a:rPr>
              <a:t>…………………………………………………………………..…...…Science</a:t>
            </a:r>
          </a:p>
          <a:p>
            <a:pPr>
              <a:lnSpc>
                <a:spcPct val="90000"/>
              </a:lnSpc>
            </a:pPr>
            <a:r>
              <a:rPr lang="en-US" dirty="0">
                <a:latin typeface="Comic Sans MS" panose="030F0702030302020204" pitchFamily="66" charset="0"/>
              </a:rPr>
              <a:t>11:50- 12:20 …………………………………..</a:t>
            </a:r>
            <a:r>
              <a:rPr lang="en-US" dirty="0">
                <a:latin typeface="Comic Sans MS" panose="030F0702030302020204" pitchFamily="66" charset="0"/>
              </a:rPr>
              <a:t>Lunch</a:t>
            </a:r>
          </a:p>
          <a:p>
            <a:pPr>
              <a:lnSpc>
                <a:spcPct val="90000"/>
              </a:lnSpc>
            </a:pPr>
            <a:r>
              <a:rPr lang="en-US" dirty="0">
                <a:latin typeface="Comic Sans MS" panose="030F0702030302020204" pitchFamily="66" charset="0"/>
              </a:rPr>
              <a:t>Math</a:t>
            </a:r>
            <a:endParaRPr lang="en-US" dirty="0">
              <a:latin typeface="Comic Sans MS" panose="030F0702030302020204" pitchFamily="66" charset="0"/>
            </a:endParaRPr>
          </a:p>
          <a:p>
            <a:pPr>
              <a:lnSpc>
                <a:spcPct val="90000"/>
              </a:lnSpc>
            </a:pPr>
            <a:endParaRPr lang="en-US" dirty="0">
              <a:latin typeface="Comic Sans MS" panose="030F0702030302020204" pitchFamily="66" charset="0"/>
            </a:endParaRPr>
          </a:p>
          <a:p>
            <a:pPr>
              <a:lnSpc>
                <a:spcPct val="90000"/>
              </a:lnSpc>
            </a:pPr>
            <a:r>
              <a:rPr lang="en-US" dirty="0">
                <a:latin typeface="Comic Sans MS" panose="030F0702030302020204" pitchFamily="66" charset="0"/>
              </a:rPr>
              <a:t>                                    </a:t>
            </a:r>
          </a:p>
        </p:txBody>
      </p:sp>
    </p:spTree>
    <p:extLst>
      <p:ext uri="{BB962C8B-B14F-4D97-AF65-F5344CB8AC3E}">
        <p14:creationId xmlns:p14="http://schemas.microsoft.com/office/powerpoint/2010/main" val="21148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533" y="1920239"/>
            <a:ext cx="11612358" cy="2260300"/>
          </a:xfrm>
          <a:prstGeom prst="rect">
            <a:avLst/>
          </a:prstGeom>
          <a:noFill/>
        </p:spPr>
        <p:txBody>
          <a:bodyPr wrap="none" lIns="91440" tIns="45720" rIns="91440" bIns="45720">
            <a:prstTxWarp prst="textDoubleWave1">
              <a:avLst/>
            </a:prstTxWarp>
            <a:spAutoFit/>
          </a:bodyPr>
          <a:lstStyle/>
          <a:p>
            <a:pPr algn="ctr"/>
            <a:r>
              <a:rPr lang="en-US" sz="10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BRICK &amp; MORTAR</a:t>
            </a:r>
            <a:endParaRPr lang="en-US" sz="100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27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accent4">
                    <a:lumMod val="60000"/>
                    <a:lumOff val="40000"/>
                  </a:schemeClr>
                </a:solidFill>
                <a:latin typeface="Bahnschrift" panose="020B0502040204020203" pitchFamily="34" charset="0"/>
              </a:rPr>
              <a:t>Student and parents Safety Protocol</a:t>
            </a:r>
            <a:endParaRPr lang="en-US" sz="4000" dirty="0">
              <a:solidFill>
                <a:schemeClr val="accent4">
                  <a:lumMod val="60000"/>
                  <a:lumOff val="40000"/>
                </a:schemeClr>
              </a:solidFill>
              <a:latin typeface="Bahnschrift" panose="020B0502040204020203" pitchFamily="34" charset="0"/>
            </a:endParaRPr>
          </a:p>
        </p:txBody>
      </p:sp>
      <p:sp>
        <p:nvSpPr>
          <p:cNvPr id="9" name="Content Placeholder 8"/>
          <p:cNvSpPr>
            <a:spLocks noGrp="1"/>
          </p:cNvSpPr>
          <p:nvPr>
            <p:ph sz="half" idx="2"/>
          </p:nvPr>
        </p:nvSpPr>
        <p:spPr>
          <a:xfrm>
            <a:off x="1141412" y="2351314"/>
            <a:ext cx="4876800" cy="4349932"/>
          </a:xfrm>
        </p:spPr>
        <p:txBody>
          <a:bodyPr>
            <a:normAutofit fontScale="25000" lnSpcReduction="20000"/>
          </a:bodyPr>
          <a:lstStyle/>
          <a:p>
            <a:pPr lvl="0"/>
            <a:endParaRPr lang="en-US" sz="6200" i="1" dirty="0" smtClean="0">
              <a:effectLst/>
            </a:endParaRPr>
          </a:p>
          <a:p>
            <a:pPr lvl="0"/>
            <a:endParaRPr lang="en-US" sz="6200" dirty="0">
              <a:effectLst/>
            </a:endParaRPr>
          </a:p>
          <a:p>
            <a:pPr lvl="0"/>
            <a:r>
              <a:rPr lang="en-US" sz="6200" dirty="0" smtClean="0">
                <a:effectLst/>
              </a:rPr>
              <a:t>Parents </a:t>
            </a:r>
            <a:r>
              <a:rPr lang="en-US" sz="6200" dirty="0">
                <a:effectLst/>
              </a:rPr>
              <a:t>will not be allowed on campus per district policy, however, provisions will be made for PK parents.</a:t>
            </a:r>
            <a:endParaRPr lang="en-US" sz="6200" dirty="0">
              <a:effectLst/>
            </a:endParaRPr>
          </a:p>
          <a:p>
            <a:pPr lvl="0"/>
            <a:r>
              <a:rPr lang="en-US" sz="6200" dirty="0">
                <a:effectLst/>
              </a:rPr>
              <a:t>Parents must have an appointment to come on campus (i.e.: student registration).  Parent/teacher conferences should occur via Zoom or TEAMS.</a:t>
            </a:r>
            <a:endParaRPr lang="en-US" sz="6200" dirty="0">
              <a:effectLst/>
            </a:endParaRPr>
          </a:p>
          <a:p>
            <a:pPr lvl="0"/>
            <a:r>
              <a:rPr lang="en-US" sz="6200" dirty="0">
                <a:effectLst/>
              </a:rPr>
              <a:t>The office must be notified of the date and time when an appointment has been made with a parent.  Parents are required to follow the LCS guidelines when on campus, they must have their temperature checked and wear a mask.</a:t>
            </a:r>
            <a:endParaRPr lang="en-US" sz="6200" dirty="0">
              <a:effectLst/>
            </a:endParaRPr>
          </a:p>
          <a:p>
            <a:pPr lvl="0"/>
            <a:r>
              <a:rPr lang="en-US" sz="6200" dirty="0">
                <a:effectLst/>
              </a:rPr>
              <a:t>Students will enter campus from car drop off, pedestrian gate, and the bus loop.</a:t>
            </a:r>
            <a:endParaRPr lang="en-US" sz="6200" dirty="0">
              <a:effectLst/>
            </a:endParaRPr>
          </a:p>
          <a:p>
            <a:endParaRPr lang="en-US" dirty="0"/>
          </a:p>
        </p:txBody>
      </p:sp>
      <p:sp>
        <p:nvSpPr>
          <p:cNvPr id="10" name="Text Placeholder 9"/>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a:xfrm>
            <a:off x="6170612" y="2514600"/>
            <a:ext cx="4876801" cy="4186646"/>
          </a:xfrm>
        </p:spPr>
        <p:txBody>
          <a:bodyPr>
            <a:normAutofit lnSpcReduction="10000"/>
          </a:bodyPr>
          <a:lstStyle/>
          <a:p>
            <a:pPr lvl="0"/>
            <a:r>
              <a:rPr lang="en-US" dirty="0">
                <a:effectLst/>
              </a:rPr>
              <a:t>Staff will be stationed at all student arrival locations for temperature checks.  Staff will also have additional masks for students who forget their mask at home.</a:t>
            </a:r>
            <a:endParaRPr lang="en-US" dirty="0">
              <a:effectLst/>
            </a:endParaRPr>
          </a:p>
          <a:p>
            <a:pPr lvl="0"/>
            <a:r>
              <a:rPr lang="en-US" dirty="0">
                <a:effectLst/>
              </a:rPr>
              <a:t>Students showing </a:t>
            </a:r>
            <a:r>
              <a:rPr lang="en-US" dirty="0" err="1">
                <a:effectLst/>
              </a:rPr>
              <a:t>Covid</a:t>
            </a:r>
            <a:r>
              <a:rPr lang="en-US" dirty="0">
                <a:effectLst/>
              </a:rPr>
              <a:t> symptoms (</a:t>
            </a:r>
            <a:r>
              <a:rPr lang="en-US" dirty="0" err="1">
                <a:effectLst/>
              </a:rPr>
              <a:t>ie</a:t>
            </a:r>
            <a:r>
              <a:rPr lang="en-US" dirty="0">
                <a:effectLst/>
              </a:rPr>
              <a:t>-upset stomach, temperature, etc.) will go to the Triage Room (room 25 in building 2).</a:t>
            </a:r>
            <a:endParaRPr lang="en-US" dirty="0">
              <a:effectLst/>
            </a:endParaRPr>
          </a:p>
          <a:p>
            <a:pPr lvl="0"/>
            <a:r>
              <a:rPr lang="en-US" dirty="0">
                <a:effectLst/>
              </a:rPr>
              <a:t>Parents dropping off students must stay in the drop off loop and will not be allowed to park and walk up their student to the front of the school.  PK parents will be the only exception.</a:t>
            </a:r>
            <a:endParaRPr lang="en-US" dirty="0">
              <a:effectLst/>
            </a:endParaRPr>
          </a:p>
          <a:p>
            <a:pPr lvl="0"/>
            <a:r>
              <a:rPr lang="en-US" dirty="0">
                <a:effectLst/>
              </a:rPr>
              <a:t>Students will stay in their car until their temperature has been taken.</a:t>
            </a:r>
            <a:endParaRPr lang="en-US" dirty="0">
              <a:effectLst/>
            </a:endParaRPr>
          </a:p>
          <a:p>
            <a:endParaRPr lang="en-US" dirty="0"/>
          </a:p>
        </p:txBody>
      </p:sp>
      <p:sp>
        <p:nvSpPr>
          <p:cNvPr id="12" name="Text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706155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heel(1)">
                                      <p:cBhvr>
                                        <p:cTn id="7" dur="20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heel(1)">
                                      <p:cBhvr>
                                        <p:cTn id="12" dur="20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heel(1)">
                                      <p:cBhvr>
                                        <p:cTn id="17" dur="20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heel(1)">
                                      <p:cBhvr>
                                        <p:cTn id="22" dur="20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heel(1)">
                                      <p:cBhvr>
                                        <p:cTn id="27" dur="2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heel(1)">
                                      <p:cBhvr>
                                        <p:cTn id="32" dur="20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heel(1)">
                                      <p:cBhvr>
                                        <p:cTn id="37" dur="20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heel(1)">
                                      <p:cBhvr>
                                        <p:cTn id="4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latin typeface="Bahnschrift" panose="020B0502040204020203" pitchFamily="34" charset="0"/>
              </a:rPr>
              <a:t>Student and parents Safety </a:t>
            </a:r>
            <a:r>
              <a:rPr lang="en-US" dirty="0" smtClean="0">
                <a:solidFill>
                  <a:schemeClr val="accent4">
                    <a:lumMod val="60000"/>
                    <a:lumOff val="40000"/>
                  </a:schemeClr>
                </a:solidFill>
                <a:latin typeface="Bahnschrift" panose="020B0502040204020203" pitchFamily="34" charset="0"/>
              </a:rPr>
              <a:t>Protocol </a:t>
            </a:r>
            <a:r>
              <a:rPr lang="en-US" dirty="0" err="1" smtClean="0">
                <a:solidFill>
                  <a:schemeClr val="accent4">
                    <a:lumMod val="60000"/>
                    <a:lumOff val="40000"/>
                  </a:schemeClr>
                </a:solidFill>
                <a:latin typeface="Bahnschrift" panose="020B0502040204020203" pitchFamily="34" charset="0"/>
              </a:rPr>
              <a:t>cont</a:t>
            </a:r>
            <a:r>
              <a:rPr lang="en-US" dirty="0" smtClean="0">
                <a:solidFill>
                  <a:schemeClr val="accent4">
                    <a:lumMod val="60000"/>
                    <a:lumOff val="40000"/>
                  </a:schemeClr>
                </a:solidFill>
                <a:latin typeface="Bahnschrift" panose="020B0502040204020203" pitchFamily="34" charset="0"/>
              </a:rPr>
              <a:t>…</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1141412" y="2090058"/>
            <a:ext cx="4876800" cy="4219302"/>
          </a:xfrm>
        </p:spPr>
        <p:txBody>
          <a:bodyPr>
            <a:normAutofit fontScale="92500"/>
          </a:bodyPr>
          <a:lstStyle/>
          <a:p>
            <a:pPr lvl="0"/>
            <a:r>
              <a:rPr lang="en-US" dirty="0">
                <a:effectLst/>
              </a:rPr>
              <a:t>PK parents will have a designated gate (farthest gate by the 200 building) to enter the campus. A PK para will be stationed there and take temperatures before allowing PK parents and their student to enter the campus and walk their student to class. PK parents must drop off their student without entering the classroom and exit the campus.</a:t>
            </a:r>
            <a:endParaRPr lang="en-US" dirty="0">
              <a:effectLst/>
            </a:endParaRPr>
          </a:p>
          <a:p>
            <a:pPr lvl="0"/>
            <a:r>
              <a:rPr lang="en-US" dirty="0">
                <a:effectLst/>
              </a:rPr>
              <a:t>Students coming off buses are temperature checked as they exit the buses. </a:t>
            </a:r>
            <a:endParaRPr lang="en-US" dirty="0">
              <a:effectLst/>
            </a:endParaRPr>
          </a:p>
          <a:p>
            <a:pPr lvl="0"/>
            <a:r>
              <a:rPr lang="en-US" dirty="0">
                <a:effectLst/>
              </a:rPr>
              <a:t>Students will go directly to their designated area.</a:t>
            </a:r>
            <a:endParaRPr lang="en-US" dirty="0">
              <a:effectLst/>
            </a:endParaRPr>
          </a:p>
          <a:p>
            <a:pPr lvl="0"/>
            <a:r>
              <a:rPr lang="en-US" dirty="0">
                <a:effectLst/>
              </a:rPr>
              <a:t>Breakfast will be served in the classrooms starting at 7:45.</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1632720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4">
                    <a:lumMod val="75000"/>
                  </a:schemeClr>
                </a:solidFill>
                <a:latin typeface="Bahnschrift" panose="020B0502040204020203" pitchFamily="34" charset="0"/>
              </a:rPr>
              <a:t>Classroom Safety </a:t>
            </a:r>
            <a:endParaRPr lang="en-US" sz="4000" dirty="0">
              <a:solidFill>
                <a:schemeClr val="accent4">
                  <a:lumMod val="75000"/>
                </a:schemeClr>
              </a:solidFill>
              <a:latin typeface="Bahnschrift" panose="020B0502040204020203" pitchFamily="34" charset="0"/>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1141412" y="2246812"/>
            <a:ext cx="4876800" cy="3544388"/>
          </a:xfrm>
        </p:spPr>
        <p:txBody>
          <a:bodyPr>
            <a:normAutofit/>
          </a:bodyPr>
          <a:lstStyle/>
          <a:p>
            <a:r>
              <a:rPr lang="en-US" dirty="0">
                <a:effectLst/>
              </a:rPr>
              <a:t>Mask </a:t>
            </a:r>
            <a:r>
              <a:rPr lang="en-US" dirty="0" smtClean="0">
                <a:effectLst/>
              </a:rPr>
              <a:t>will </a:t>
            </a:r>
            <a:r>
              <a:rPr lang="en-US" dirty="0">
                <a:effectLst/>
              </a:rPr>
              <a:t>be worn at any time that social distancing (6 feet) is not possible.</a:t>
            </a:r>
          </a:p>
          <a:p>
            <a:pPr lvl="0"/>
            <a:r>
              <a:rPr lang="en-US" dirty="0" smtClean="0">
                <a:effectLst/>
              </a:rPr>
              <a:t>common areas will be wiped down  </a:t>
            </a:r>
            <a:r>
              <a:rPr lang="en-US" dirty="0">
                <a:effectLst/>
              </a:rPr>
              <a:t>(countertops, tables, doorknobs, bathroom fixtures, phones, keyboards</a:t>
            </a:r>
            <a:r>
              <a:rPr lang="en-US" dirty="0" smtClean="0">
                <a:effectLst/>
              </a:rPr>
              <a:t>) </a:t>
            </a:r>
            <a:r>
              <a:rPr lang="en-US" dirty="0">
                <a:effectLst/>
              </a:rPr>
              <a:t>as much as possible.</a:t>
            </a:r>
          </a:p>
          <a:p>
            <a:pPr lvl="0"/>
            <a:r>
              <a:rPr lang="en-US" dirty="0">
                <a:effectLst/>
              </a:rPr>
              <a:t>Students </a:t>
            </a:r>
            <a:r>
              <a:rPr lang="en-US" dirty="0" smtClean="0">
                <a:effectLst/>
              </a:rPr>
              <a:t>will </a:t>
            </a:r>
            <a:r>
              <a:rPr lang="en-US" dirty="0">
                <a:effectLst/>
              </a:rPr>
              <a:t>not be sharing materials unless sanitizing in between is possible.</a:t>
            </a:r>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6170612" y="2246812"/>
            <a:ext cx="4876801" cy="3544387"/>
          </a:xfrm>
        </p:spPr>
        <p:txBody>
          <a:bodyPr/>
          <a:lstStyle/>
          <a:p>
            <a:pPr lvl="0"/>
            <a:r>
              <a:rPr lang="en-US" dirty="0">
                <a:effectLst/>
              </a:rPr>
              <a:t>Students, teachers and parents </a:t>
            </a:r>
            <a:r>
              <a:rPr lang="en-US" dirty="0" smtClean="0">
                <a:effectLst/>
              </a:rPr>
              <a:t>will </a:t>
            </a:r>
            <a:r>
              <a:rPr lang="en-US" dirty="0">
                <a:effectLst/>
              </a:rPr>
              <a:t>use Canvas for written communication </a:t>
            </a:r>
          </a:p>
          <a:p>
            <a:r>
              <a:rPr lang="en-US" dirty="0">
                <a:effectLst/>
              </a:rPr>
              <a:t>Remind </a:t>
            </a:r>
            <a:r>
              <a:rPr lang="en-US" dirty="0" smtClean="0">
                <a:effectLst/>
              </a:rPr>
              <a:t>will </a:t>
            </a:r>
            <a:r>
              <a:rPr lang="en-US" dirty="0">
                <a:effectLst/>
              </a:rPr>
              <a:t>be used to communicate in lieu of </a:t>
            </a:r>
            <a:r>
              <a:rPr lang="en-US" dirty="0" smtClean="0">
                <a:effectLst/>
              </a:rPr>
              <a:t>behavior</a:t>
            </a:r>
          </a:p>
          <a:p>
            <a:r>
              <a:rPr lang="en-US" dirty="0">
                <a:effectLst/>
              </a:rPr>
              <a:t>Students </a:t>
            </a:r>
            <a:r>
              <a:rPr lang="en-US" dirty="0" smtClean="0">
                <a:effectLst/>
              </a:rPr>
              <a:t>are </a:t>
            </a:r>
            <a:r>
              <a:rPr lang="en-US" dirty="0">
                <a:effectLst/>
              </a:rPr>
              <a:t>encourage to bring their own water bottles to school.</a:t>
            </a:r>
          </a:p>
          <a:p>
            <a:pPr marL="0" indent="0">
              <a:buNone/>
            </a:pPr>
            <a:endParaRPr lang="en-US" dirty="0"/>
          </a:p>
        </p:txBody>
      </p:sp>
    </p:spTree>
    <p:extLst>
      <p:ext uri="{BB962C8B-B14F-4D97-AF65-F5344CB8AC3E}">
        <p14:creationId xmlns:p14="http://schemas.microsoft.com/office/powerpoint/2010/main" val="40106431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ircle(in)">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ircle(in)">
                                      <p:cBhvr>
                                        <p:cTn id="3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455" y="0"/>
            <a:ext cx="6199913" cy="1352006"/>
          </a:xfrm>
        </p:spPr>
        <p:txBody>
          <a:bodyPr>
            <a:normAutofit/>
          </a:bodyPr>
          <a:lstStyle/>
          <a:p>
            <a:pPr algn="ctr"/>
            <a:r>
              <a:rPr lang="en-US" sz="4000" dirty="0" smtClean="0">
                <a:solidFill>
                  <a:srgbClr val="FFFF00"/>
                </a:solidFill>
                <a:latin typeface="Algerian" panose="04020705040A02060702" pitchFamily="82" charset="0"/>
              </a:rPr>
              <a:t>DAILY SCHEDULE</a:t>
            </a:r>
            <a:endParaRPr lang="en-US" sz="4000" dirty="0">
              <a:solidFill>
                <a:srgbClr val="FFFF00"/>
              </a:solidFill>
              <a:latin typeface="Algerian" panose="04020705040A02060702" pitchFamily="82" charset="0"/>
            </a:endParaRPr>
          </a:p>
        </p:txBody>
      </p:sp>
      <p:sp>
        <p:nvSpPr>
          <p:cNvPr id="3" name="Content Placeholder 2"/>
          <p:cNvSpPr>
            <a:spLocks noGrp="1"/>
          </p:cNvSpPr>
          <p:nvPr>
            <p:ph idx="1"/>
          </p:nvPr>
        </p:nvSpPr>
        <p:spPr>
          <a:xfrm>
            <a:off x="1146060" y="1188720"/>
            <a:ext cx="9896701" cy="4863737"/>
          </a:xfrm>
        </p:spPr>
        <p:txBody>
          <a:bodyPr>
            <a:normAutofit fontScale="25000" lnSpcReduction="20000"/>
          </a:bodyPr>
          <a:lstStyle/>
          <a:p>
            <a:pPr algn="just"/>
            <a:r>
              <a:rPr lang="en-US" sz="11200" dirty="0" smtClean="0">
                <a:effectLst/>
              </a:rPr>
              <a:t>8:15-8:25 Morning News &amp; Harmony</a:t>
            </a:r>
          </a:p>
          <a:p>
            <a:pPr algn="just"/>
            <a:r>
              <a:rPr lang="en-US" sz="11200" dirty="0" smtClean="0">
                <a:effectLst/>
              </a:rPr>
              <a:t>8:25- 8:45 Morning Routine </a:t>
            </a:r>
          </a:p>
          <a:p>
            <a:pPr algn="just"/>
            <a:r>
              <a:rPr lang="en-US" sz="11200" dirty="0" smtClean="0">
                <a:effectLst/>
              </a:rPr>
              <a:t>8:45-10:55 Reading</a:t>
            </a:r>
          </a:p>
          <a:p>
            <a:pPr algn="just"/>
            <a:r>
              <a:rPr lang="en-US" sz="11200" dirty="0" smtClean="0">
                <a:effectLst/>
              </a:rPr>
              <a:t>10:55-11:20  Lunch</a:t>
            </a:r>
          </a:p>
          <a:p>
            <a:pPr algn="just"/>
            <a:r>
              <a:rPr lang="en-US" sz="11200" dirty="0" smtClean="0">
                <a:effectLst/>
              </a:rPr>
              <a:t>11:20-11:40  Recess</a:t>
            </a:r>
          </a:p>
          <a:p>
            <a:pPr algn="just"/>
            <a:r>
              <a:rPr lang="en-US" sz="11200" dirty="0" smtClean="0">
                <a:effectLst/>
              </a:rPr>
              <a:t>11:40 -12:20 Special Area</a:t>
            </a:r>
          </a:p>
          <a:p>
            <a:pPr algn="just"/>
            <a:r>
              <a:rPr lang="en-US" sz="11200" dirty="0" smtClean="0">
                <a:effectLst/>
              </a:rPr>
              <a:t>12:20-12:45 Writing/Science</a:t>
            </a:r>
          </a:p>
          <a:p>
            <a:pPr algn="just"/>
            <a:r>
              <a:rPr lang="en-US" sz="11200" dirty="0" smtClean="0">
                <a:effectLst/>
              </a:rPr>
              <a:t>12:45- 1:45 Math</a:t>
            </a:r>
          </a:p>
          <a:p>
            <a:pPr algn="just"/>
            <a:r>
              <a:rPr lang="en-US" sz="11200" dirty="0" smtClean="0">
                <a:effectLst/>
              </a:rPr>
              <a:t>1:45-2:20 Small Group ELA</a:t>
            </a:r>
          </a:p>
          <a:p>
            <a:pPr algn="just"/>
            <a:r>
              <a:rPr lang="en-US" sz="11200" dirty="0" smtClean="0">
                <a:effectLst/>
              </a:rPr>
              <a:t>2:20-2:50 Lab</a:t>
            </a:r>
          </a:p>
          <a:p>
            <a:pPr algn="ctr"/>
            <a:r>
              <a:rPr lang="en-US" dirty="0"/>
              <a:t/>
            </a:r>
            <a:br>
              <a:rPr lang="en-US" dirty="0"/>
            </a:br>
            <a:endParaRPr lang="en-US" dirty="0"/>
          </a:p>
        </p:txBody>
      </p:sp>
    </p:spTree>
    <p:extLst>
      <p:ext uri="{BB962C8B-B14F-4D97-AF65-F5344CB8AC3E}">
        <p14:creationId xmlns:p14="http://schemas.microsoft.com/office/powerpoint/2010/main" val="13134930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8000" dirty="0" smtClean="0">
                <a:solidFill>
                  <a:srgbClr val="C00000"/>
                </a:solidFill>
                <a:latin typeface="Algerian" panose="04020705040A02060702" pitchFamily="82" charset="0"/>
              </a:rPr>
              <a:t>Expectations</a:t>
            </a:r>
            <a:r>
              <a:rPr lang="en-US" sz="8000" dirty="0" smtClean="0"/>
              <a:t> </a:t>
            </a:r>
            <a:endParaRPr lang="en-US" sz="8000" dirty="0"/>
          </a:p>
        </p:txBody>
      </p:sp>
      <p:sp>
        <p:nvSpPr>
          <p:cNvPr id="5" name="Content Placeholder 4"/>
          <p:cNvSpPr>
            <a:spLocks noGrp="1"/>
          </p:cNvSpPr>
          <p:nvPr>
            <p:ph idx="1"/>
          </p:nvPr>
        </p:nvSpPr>
        <p:spPr/>
        <p:txBody>
          <a:bodyPr/>
          <a:lstStyle/>
          <a:p>
            <a:pPr fontAlgn="base">
              <a:buFont typeface="Wingdings" panose="05000000000000000000" pitchFamily="2" charset="2"/>
              <a:buChar char="v"/>
            </a:pPr>
            <a:r>
              <a:rPr lang="en-US" sz="3200" b="1" dirty="0">
                <a:solidFill>
                  <a:schemeClr val="accent2">
                    <a:lumMod val="20000"/>
                    <a:lumOff val="80000"/>
                  </a:schemeClr>
                </a:solidFill>
                <a:effectLst/>
              </a:rPr>
              <a:t>BE RESPECTFUL</a:t>
            </a:r>
          </a:p>
          <a:p>
            <a:pPr fontAlgn="base">
              <a:buFont typeface="Wingdings" panose="05000000000000000000" pitchFamily="2" charset="2"/>
              <a:buChar char="v"/>
            </a:pPr>
            <a:r>
              <a:rPr lang="en-US" sz="3200" b="1" dirty="0">
                <a:solidFill>
                  <a:schemeClr val="accent2">
                    <a:lumMod val="20000"/>
                    <a:lumOff val="80000"/>
                  </a:schemeClr>
                </a:solidFill>
                <a:effectLst/>
              </a:rPr>
              <a:t>BE RESPONSIBLE</a:t>
            </a:r>
          </a:p>
          <a:p>
            <a:pPr fontAlgn="base">
              <a:buFont typeface="Wingdings" panose="05000000000000000000" pitchFamily="2" charset="2"/>
              <a:buChar char="v"/>
            </a:pPr>
            <a:r>
              <a:rPr lang="en-US" sz="3200" b="1" dirty="0">
                <a:solidFill>
                  <a:schemeClr val="accent2">
                    <a:lumMod val="20000"/>
                    <a:lumOff val="80000"/>
                  </a:schemeClr>
                </a:solidFill>
                <a:effectLst/>
              </a:rPr>
              <a:t>BE SAFE</a:t>
            </a:r>
          </a:p>
          <a:p>
            <a:pPr fontAlgn="base">
              <a:buFont typeface="Wingdings" panose="05000000000000000000" pitchFamily="2" charset="2"/>
              <a:buChar char="v"/>
            </a:pPr>
            <a:r>
              <a:rPr lang="en-US" sz="3200" b="1" dirty="0">
                <a:solidFill>
                  <a:schemeClr val="accent2">
                    <a:lumMod val="20000"/>
                    <a:lumOff val="80000"/>
                  </a:schemeClr>
                </a:solidFill>
                <a:effectLst/>
              </a:rPr>
              <a:t>BE A TEAM PLAYER </a:t>
            </a:r>
          </a:p>
          <a:p>
            <a:endParaRPr lang="en-US" dirty="0"/>
          </a:p>
        </p:txBody>
      </p:sp>
    </p:spTree>
    <p:extLst>
      <p:ext uri="{BB962C8B-B14F-4D97-AF65-F5344CB8AC3E}">
        <p14:creationId xmlns:p14="http://schemas.microsoft.com/office/powerpoint/2010/main" val="1468576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44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smtClean="0">
                <a:latin typeface="Algerian" panose="04020705040A02060702" pitchFamily="82" charset="0"/>
              </a:rPr>
              <a:t>It is me </a:t>
            </a:r>
            <a:endParaRPr lang="en-US" sz="5400" b="1" dirty="0">
              <a:latin typeface="Algerian" panose="04020705040A02060702" pitchFamily="82" charset="0"/>
            </a:endParaRPr>
          </a:p>
        </p:txBody>
      </p:sp>
      <p:sp>
        <p:nvSpPr>
          <p:cNvPr id="5" name="Pentagon 4"/>
          <p:cNvSpPr/>
          <p:nvPr/>
        </p:nvSpPr>
        <p:spPr>
          <a:xfrm>
            <a:off x="0" y="1012371"/>
            <a:ext cx="2590800" cy="160020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latin typeface="Algerian" panose="04020705040A02060702" pitchFamily="82" charset="0"/>
              </a:rPr>
              <a:t>Hi </a:t>
            </a:r>
            <a:endParaRPr lang="en-US" sz="4800" dirty="0">
              <a:solidFill>
                <a:schemeClr val="bg1"/>
              </a:solidFill>
              <a:latin typeface="Algerian" panose="04020705040A02060702" pitchFamily="82" charset="0"/>
            </a:endParaRPr>
          </a:p>
        </p:txBody>
      </p:sp>
      <p:sp>
        <p:nvSpPr>
          <p:cNvPr id="6" name="Chevron 5"/>
          <p:cNvSpPr/>
          <p:nvPr/>
        </p:nvSpPr>
        <p:spPr>
          <a:xfrm>
            <a:off x="2286000" y="1001484"/>
            <a:ext cx="1447800" cy="16002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3352800" y="1001484"/>
            <a:ext cx="1447800" cy="160020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4463142" y="1028698"/>
            <a:ext cx="1447800" cy="1600200"/>
          </a:xfrm>
          <a:prstGeom prst="chevr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5562600" y="1001484"/>
            <a:ext cx="1447800" cy="1600200"/>
          </a:xfrm>
          <a:prstGeom prst="chevron">
            <a:avLst/>
          </a:prstGeom>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6629400" y="1012371"/>
            <a:ext cx="1447800" cy="1600200"/>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7663543" y="1039584"/>
            <a:ext cx="1447800" cy="16002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3547319" y="2729031"/>
            <a:ext cx="5769428" cy="1384995"/>
          </a:xfrm>
          <a:prstGeom prst="rect">
            <a:avLst/>
          </a:prstGeom>
        </p:spPr>
        <p:txBody>
          <a:bodyPr wrap="square">
            <a:spAutoFit/>
          </a:bodyPr>
          <a:lstStyle/>
          <a:p>
            <a:r>
              <a:rPr lang="en-US" sz="1400" dirty="0" smtClean="0">
                <a:latin typeface="Comic Sans MS" panose="030F0702030302020204" pitchFamily="66" charset="0"/>
                <a:ea typeface="Calibri" panose="020F0502020204030204" pitchFamily="34" charset="0"/>
              </a:rPr>
              <a:t>Mrs. Barnes-Williams </a:t>
            </a:r>
            <a:r>
              <a:rPr lang="en-US" sz="1400" dirty="0">
                <a:latin typeface="Comic Sans MS" panose="030F0702030302020204" pitchFamily="66" charset="0"/>
                <a:ea typeface="Calibri" panose="020F0502020204030204" pitchFamily="34" charset="0"/>
              </a:rPr>
              <a:t>a native of Tallahassee, Florida, married with two </a:t>
            </a:r>
            <a:r>
              <a:rPr lang="en-US" sz="1400" dirty="0" smtClean="0">
                <a:latin typeface="Comic Sans MS" panose="030F0702030302020204" pitchFamily="66" charset="0"/>
                <a:ea typeface="Calibri" panose="020F0502020204030204" pitchFamily="34" charset="0"/>
              </a:rPr>
              <a:t>sons and two granddaughters.</a:t>
            </a:r>
          </a:p>
          <a:p>
            <a:r>
              <a:rPr lang="en-US" sz="1400" dirty="0" smtClean="0">
                <a:latin typeface="Comic Sans MS" panose="030F0702030302020204" pitchFamily="66" charset="0"/>
                <a:ea typeface="Calibri" panose="020F0502020204030204" pitchFamily="34" charset="0"/>
              </a:rPr>
              <a:t>  </a:t>
            </a:r>
            <a:r>
              <a:rPr lang="en-US" sz="1400" dirty="0">
                <a:latin typeface="Comic Sans MS" panose="030F0702030302020204" pitchFamily="66" charset="0"/>
                <a:ea typeface="Calibri" panose="020F0502020204030204" pitchFamily="34" charset="0"/>
              </a:rPr>
              <a:t>My current passion is photography. I have the honor of capturing the Florida State University Football team’s home games for the past 3 years. It through being self-taught in photography that I value learning and teaching</a:t>
            </a:r>
            <a:r>
              <a:rPr lang="en-US" sz="1100" dirty="0">
                <a:latin typeface="Times New Roman" panose="02020603050405020304" pitchFamily="18" charset="0"/>
                <a:ea typeface="Calibri" panose="020F0502020204030204" pitchFamily="34" charset="0"/>
              </a:rPr>
              <a:t>.</a:t>
            </a:r>
            <a:endParaRPr lang="en-US" sz="1200" dirty="0"/>
          </a:p>
        </p:txBody>
      </p:sp>
      <p:sp>
        <p:nvSpPr>
          <p:cNvPr id="14" name="Rectangle 13"/>
          <p:cNvSpPr/>
          <p:nvPr/>
        </p:nvSpPr>
        <p:spPr>
          <a:xfrm>
            <a:off x="3352800" y="4107997"/>
            <a:ext cx="5486400" cy="954107"/>
          </a:xfrm>
          <a:prstGeom prst="rect">
            <a:avLst/>
          </a:prstGeom>
        </p:spPr>
        <p:txBody>
          <a:bodyPr wrap="square">
            <a:spAutoFit/>
          </a:bodyPr>
          <a:lstStyle/>
          <a:p>
            <a:r>
              <a:rPr lang="en-US" sz="1400" dirty="0">
                <a:latin typeface="Comic Sans MS" panose="030F0702030302020204" pitchFamily="66" charset="0"/>
                <a:ea typeface="Calibri" panose="020F0502020204030204" pitchFamily="34" charset="0"/>
              </a:rPr>
              <a:t>I am a teacher veteran teacher certified in the areas of Pre-kindergarten through Third Grade. I exhibit a vast amount of experience in teaching students in the academic grades of Prekindergarten through Third Grades</a:t>
            </a:r>
            <a:endParaRPr lang="en-US" sz="1400" dirty="0">
              <a:latin typeface="Comic Sans MS" panose="030F0702030302020204" pitchFamily="66" charset="0"/>
            </a:endParaRPr>
          </a:p>
        </p:txBody>
      </p:sp>
      <p:sp>
        <p:nvSpPr>
          <p:cNvPr id="15" name="Rectangle 14"/>
          <p:cNvSpPr/>
          <p:nvPr/>
        </p:nvSpPr>
        <p:spPr>
          <a:xfrm>
            <a:off x="3250447" y="5087454"/>
            <a:ext cx="5320990" cy="1661993"/>
          </a:xfrm>
          <a:prstGeom prst="rect">
            <a:avLst/>
          </a:prstGeom>
        </p:spPr>
        <p:txBody>
          <a:bodyPr wrap="square">
            <a:spAutoFit/>
          </a:bodyPr>
          <a:lstStyle/>
          <a:p>
            <a:r>
              <a:rPr lang="en-US" dirty="0" smtClean="0">
                <a:latin typeface="Comic Sans MS" panose="030F0702030302020204" pitchFamily="66" charset="0"/>
                <a:cs typeface="Times New Roman" panose="02020603050405020304" pitchFamily="18" charset="0"/>
              </a:rPr>
              <a:t>     </a:t>
            </a:r>
            <a:r>
              <a:rPr lang="en-US" sz="1400" dirty="0" smtClean="0">
                <a:latin typeface="Comic Sans MS" panose="030F0702030302020204" pitchFamily="66" charset="0"/>
                <a:cs typeface="Times New Roman" panose="02020603050405020304" pitchFamily="18" charset="0"/>
              </a:rPr>
              <a:t>I recently obtained a Master’s </a:t>
            </a:r>
            <a:r>
              <a:rPr lang="en-US" sz="1400" dirty="0">
                <a:latin typeface="Comic Sans MS" panose="030F0702030302020204" pitchFamily="66" charset="0"/>
                <a:cs typeface="Times New Roman" panose="02020603050405020304" pitchFamily="18" charset="0"/>
              </a:rPr>
              <a:t>Degree in Curriculum and Instruction. I am realizing that education is always going to be a part of what drives me.  Therefore, I have made a commitment to myself, to re-invent me. </a:t>
            </a:r>
          </a:p>
          <a:p>
            <a:r>
              <a:rPr lang="en-US" sz="1400" dirty="0">
                <a:latin typeface="Comic Sans MS" panose="030F0702030302020204" pitchFamily="66" charset="0"/>
                <a:cs typeface="Times New Roman" panose="02020603050405020304" pitchFamily="18" charset="0"/>
              </a:rPr>
              <a:t>     </a:t>
            </a:r>
            <a:r>
              <a:rPr lang="en-US" sz="1400" b="1" dirty="0">
                <a:solidFill>
                  <a:srgbClr val="FFFF00"/>
                </a:solidFill>
                <a:latin typeface="Comic Sans MS" panose="030F0702030302020204" pitchFamily="66" charset="0"/>
                <a:cs typeface="Times New Roman" panose="02020603050405020304" pitchFamily="18" charset="0"/>
              </a:rPr>
              <a:t>My mantra is to learn something new everyday. I seek to maintain that goal. It can be something monumental or something minuscule</a:t>
            </a:r>
            <a:r>
              <a:rPr lang="en-US" sz="1400" dirty="0">
                <a:latin typeface="Comic Sans MS" panose="030F0702030302020204" pitchFamily="66" charset="0"/>
                <a:cs typeface="Times New Roman" panose="02020603050405020304" pitchFamily="18" charset="0"/>
              </a:rPr>
              <a:t>. </a:t>
            </a:r>
          </a:p>
        </p:txBody>
      </p:sp>
      <p:pic>
        <p:nvPicPr>
          <p:cNvPr id="16" name="Picture 15">
            <a:extLst>
              <a:ext uri="{FF2B5EF4-FFF2-40B4-BE49-F238E27FC236}">
                <a16:creationId xmlns:a16="http://schemas.microsoft.com/office/drawing/2014/main" id="{C9809BFB-D0C6-4E04-B70D-8D8ACE9C695F}"/>
              </a:ext>
            </a:extLst>
          </p:cNvPr>
          <p:cNvPicPr>
            <a:picLocks noChangeAspect="1"/>
          </p:cNvPicPr>
          <p:nvPr/>
        </p:nvPicPr>
        <p:blipFill rotWithShape="1">
          <a:blip r:embed="rId2"/>
          <a:srcRect t="1694" r="4" b="4"/>
          <a:stretch/>
        </p:blipFill>
        <p:spPr>
          <a:xfrm>
            <a:off x="76392" y="2714336"/>
            <a:ext cx="3124008" cy="4035111"/>
          </a:xfrm>
          <a:prstGeom prst="rect">
            <a:avLst/>
          </a:prstGeom>
        </p:spPr>
      </p:pic>
    </p:spTree>
    <p:extLst>
      <p:ext uri="{BB962C8B-B14F-4D97-AF65-F5344CB8AC3E}">
        <p14:creationId xmlns:p14="http://schemas.microsoft.com/office/powerpoint/2010/main" val="851689147"/>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771" y="1619794"/>
            <a:ext cx="10293531" cy="4524315"/>
          </a:xfrm>
          <a:prstGeom prst="rect">
            <a:avLst/>
          </a:prstGeom>
        </p:spPr>
        <p:txBody>
          <a:bodyPr wrap="square">
            <a:spAutoFit/>
          </a:bodyPr>
          <a:lstStyle/>
          <a:p>
            <a:r>
              <a:rPr lang="en-US" sz="2400" dirty="0">
                <a:solidFill>
                  <a:schemeClr val="accent2">
                    <a:lumMod val="20000"/>
                    <a:lumOff val="80000"/>
                  </a:schemeClr>
                </a:solidFill>
                <a:latin typeface="Century Gothic" panose="020B0502020202020204" pitchFamily="34" charset="0"/>
              </a:rPr>
              <a:t>It is recommended that your child reads independently or with a parent/guardian every night for at least 20 minutes. Besides this, your child will have a math practice page nightly which will reinforce the skills and concepts being taught in the classroom.  They will also receive weekly spelling practice activities.  </a:t>
            </a:r>
            <a:endParaRPr lang="en-US" sz="2400" dirty="0">
              <a:solidFill>
                <a:schemeClr val="accent2">
                  <a:lumMod val="20000"/>
                  <a:lumOff val="80000"/>
                </a:schemeClr>
              </a:solidFill>
            </a:endParaRPr>
          </a:p>
          <a:p>
            <a:r>
              <a:rPr lang="en-US" sz="2400" dirty="0">
                <a:solidFill>
                  <a:schemeClr val="accent2">
                    <a:lumMod val="20000"/>
                    <a:lumOff val="80000"/>
                  </a:schemeClr>
                </a:solidFill>
              </a:rPr>
              <a:t/>
            </a:r>
            <a:br>
              <a:rPr lang="en-US" sz="2400" dirty="0">
                <a:solidFill>
                  <a:schemeClr val="accent2">
                    <a:lumMod val="20000"/>
                    <a:lumOff val="80000"/>
                  </a:schemeClr>
                </a:solidFill>
              </a:rPr>
            </a:br>
            <a:r>
              <a:rPr lang="en-US" sz="2400" dirty="0">
                <a:solidFill>
                  <a:schemeClr val="accent2">
                    <a:lumMod val="20000"/>
                    <a:lumOff val="80000"/>
                  </a:schemeClr>
                </a:solidFill>
                <a:latin typeface="Century Gothic" panose="020B0502020202020204" pitchFamily="34" charset="0"/>
              </a:rPr>
              <a:t>If you would like any additional practice pages to reinforce concepts at home, do not hesitate to ask! I would be more than happy to provide you with practice pages to work with your child at home.</a:t>
            </a:r>
            <a:endParaRPr lang="en-US" sz="2400" dirty="0">
              <a:solidFill>
                <a:schemeClr val="accent2">
                  <a:lumMod val="20000"/>
                  <a:lumOff val="80000"/>
                </a:schemeClr>
              </a:solidFill>
            </a:endParaRPr>
          </a:p>
          <a:p>
            <a:r>
              <a:rPr lang="en-US" sz="2400" dirty="0"/>
              <a:t/>
            </a:r>
            <a:br>
              <a:rPr lang="en-US" sz="2400" dirty="0"/>
            </a:br>
            <a:endParaRPr lang="en-US" sz="2400" dirty="0"/>
          </a:p>
        </p:txBody>
      </p:sp>
      <p:sp>
        <p:nvSpPr>
          <p:cNvPr id="5" name="Title 4"/>
          <p:cNvSpPr>
            <a:spLocks noGrp="1"/>
          </p:cNvSpPr>
          <p:nvPr>
            <p:ph type="title"/>
          </p:nvPr>
        </p:nvSpPr>
        <p:spPr>
          <a:xfrm>
            <a:off x="2220686" y="182880"/>
            <a:ext cx="8996542" cy="1358537"/>
          </a:xfrm>
        </p:spPr>
        <p:txBody>
          <a:bodyPr/>
          <a:lstStyle/>
          <a:p>
            <a:r>
              <a:rPr lang="en-US" sz="4800" dirty="0" smtClean="0">
                <a:solidFill>
                  <a:srgbClr val="00B0F0"/>
                </a:solidFill>
                <a:latin typeface="Goudy Stout" panose="0202090407030B020401" pitchFamily="18" charset="0"/>
              </a:rPr>
              <a:t>Homework</a:t>
            </a:r>
            <a:r>
              <a:rPr lang="en-US" dirty="0" smtClean="0"/>
              <a:t> </a:t>
            </a:r>
            <a:endParaRPr lang="en-US" dirty="0"/>
          </a:p>
        </p:txBody>
      </p:sp>
    </p:spTree>
    <p:extLst>
      <p:ext uri="{BB962C8B-B14F-4D97-AF65-F5344CB8AC3E}">
        <p14:creationId xmlns:p14="http://schemas.microsoft.com/office/powerpoint/2010/main" val="38529466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762000"/>
            <a:ext cx="9525000" cy="840230"/>
          </a:xfrm>
          <a:prstGeom prst="rect">
            <a:avLst/>
          </a:prstGeom>
          <a:noFill/>
        </p:spPr>
        <p:txBody>
          <a:bodyPr wrap="square" rtlCol="0">
            <a:spAutoFit/>
          </a:bodyPr>
          <a:lstStyle/>
          <a:p>
            <a:pPr algn="ctr">
              <a:lnSpc>
                <a:spcPct val="90000"/>
              </a:lnSpc>
            </a:pPr>
            <a:r>
              <a:rPr lang="en-US" sz="5400" b="1" dirty="0">
                <a:solidFill>
                  <a:srgbClr val="FFFF00"/>
                </a:solidFill>
                <a:latin typeface="Comic Sans MS" panose="030F0702030302020204" pitchFamily="66" charset="0"/>
              </a:rPr>
              <a:t>Resources and Monitoring</a:t>
            </a:r>
            <a:r>
              <a:rPr lang="en-US" sz="2000" dirty="0"/>
              <a:t> </a:t>
            </a:r>
            <a:endParaRPr lang="en-US" sz="2000" dirty="0"/>
          </a:p>
        </p:txBody>
      </p:sp>
      <p:sp>
        <p:nvSpPr>
          <p:cNvPr id="4" name="TextBox 3"/>
          <p:cNvSpPr txBox="1"/>
          <p:nvPr/>
        </p:nvSpPr>
        <p:spPr>
          <a:xfrm>
            <a:off x="2057400" y="1752601"/>
            <a:ext cx="8077200" cy="4247317"/>
          </a:xfrm>
          <a:prstGeom prst="rect">
            <a:avLst/>
          </a:prstGeom>
          <a:noFill/>
        </p:spPr>
        <p:txBody>
          <a:bodyPr wrap="square" rtlCol="0">
            <a:spAutoFit/>
          </a:bodyPr>
          <a:lstStyle/>
          <a:p>
            <a:pPr algn="ctr">
              <a:lnSpc>
                <a:spcPct val="90000"/>
              </a:lnSpc>
            </a:pPr>
            <a:r>
              <a:rPr lang="en-US" sz="3000" dirty="0">
                <a:solidFill>
                  <a:srgbClr val="FFFF00"/>
                </a:solidFill>
              </a:rPr>
              <a:t>CANVAS </a:t>
            </a:r>
          </a:p>
          <a:p>
            <a:pPr algn="ctr">
              <a:lnSpc>
                <a:spcPct val="90000"/>
              </a:lnSpc>
            </a:pPr>
            <a:r>
              <a:rPr lang="en-US" sz="3000" dirty="0">
                <a:solidFill>
                  <a:srgbClr val="FFFF00"/>
                </a:solidFill>
              </a:rPr>
              <a:t>(</a:t>
            </a:r>
            <a:r>
              <a:rPr lang="en-US" sz="2400" dirty="0">
                <a:solidFill>
                  <a:srgbClr val="FFFF00"/>
                </a:solidFill>
              </a:rPr>
              <a:t>Assignments will be completed through Canvas</a:t>
            </a:r>
            <a:r>
              <a:rPr lang="en-US" sz="3000" dirty="0">
                <a:solidFill>
                  <a:srgbClr val="FFFF00"/>
                </a:solidFill>
              </a:rPr>
              <a:t>)</a:t>
            </a:r>
          </a:p>
          <a:p>
            <a:pPr algn="ctr">
              <a:lnSpc>
                <a:spcPct val="90000"/>
              </a:lnSpc>
            </a:pPr>
            <a:r>
              <a:rPr lang="en-US" sz="3000" dirty="0">
                <a:solidFill>
                  <a:srgbClr val="FFFF00"/>
                </a:solidFill>
              </a:rPr>
              <a:t>Wonders</a:t>
            </a:r>
          </a:p>
          <a:p>
            <a:pPr algn="ctr">
              <a:lnSpc>
                <a:spcPct val="90000"/>
              </a:lnSpc>
            </a:pPr>
            <a:r>
              <a:rPr lang="en-US" sz="3000" dirty="0">
                <a:solidFill>
                  <a:srgbClr val="FFFF00"/>
                </a:solidFill>
              </a:rPr>
              <a:t>Go Math</a:t>
            </a:r>
          </a:p>
          <a:p>
            <a:pPr algn="ctr">
              <a:lnSpc>
                <a:spcPct val="90000"/>
              </a:lnSpc>
            </a:pPr>
            <a:r>
              <a:rPr lang="en-US" sz="3000" dirty="0">
                <a:solidFill>
                  <a:srgbClr val="FFFF00"/>
                </a:solidFill>
              </a:rPr>
              <a:t>I-Ready: Reading and Math</a:t>
            </a:r>
          </a:p>
          <a:p>
            <a:pPr algn="ctr">
              <a:lnSpc>
                <a:spcPct val="90000"/>
              </a:lnSpc>
            </a:pPr>
            <a:r>
              <a:rPr lang="en-US" sz="3000" dirty="0">
                <a:solidFill>
                  <a:srgbClr val="FFFF00"/>
                </a:solidFill>
              </a:rPr>
              <a:t>Reflex Math</a:t>
            </a:r>
          </a:p>
          <a:p>
            <a:pPr algn="ctr">
              <a:lnSpc>
                <a:spcPct val="90000"/>
              </a:lnSpc>
            </a:pPr>
            <a:r>
              <a:rPr lang="en-US" sz="3000" dirty="0" err="1">
                <a:solidFill>
                  <a:srgbClr val="FFFF00"/>
                </a:solidFill>
              </a:rPr>
              <a:t>Lexia</a:t>
            </a:r>
            <a:r>
              <a:rPr lang="en-US" sz="3000" dirty="0">
                <a:solidFill>
                  <a:srgbClr val="FFFF00"/>
                </a:solidFill>
              </a:rPr>
              <a:t> Cores</a:t>
            </a:r>
          </a:p>
          <a:p>
            <a:pPr algn="ctr">
              <a:lnSpc>
                <a:spcPct val="90000"/>
              </a:lnSpc>
            </a:pPr>
            <a:r>
              <a:rPr lang="en-US" sz="3000" dirty="0" err="1">
                <a:solidFill>
                  <a:srgbClr val="FFFF00"/>
                </a:solidFill>
              </a:rPr>
              <a:t>MyOn</a:t>
            </a:r>
            <a:endParaRPr lang="en-US" sz="3000" dirty="0">
              <a:solidFill>
                <a:srgbClr val="FFFF00"/>
              </a:solidFill>
            </a:endParaRPr>
          </a:p>
          <a:p>
            <a:pPr algn="ctr">
              <a:lnSpc>
                <a:spcPct val="90000"/>
              </a:lnSpc>
            </a:pPr>
            <a:r>
              <a:rPr lang="en-US" sz="3000" dirty="0">
                <a:solidFill>
                  <a:srgbClr val="FFFF00"/>
                </a:solidFill>
              </a:rPr>
              <a:t>Accelerated Reader</a:t>
            </a:r>
          </a:p>
          <a:p>
            <a:pPr algn="ctr">
              <a:lnSpc>
                <a:spcPct val="90000"/>
              </a:lnSpc>
            </a:pPr>
            <a:r>
              <a:rPr lang="en-US" sz="3000" dirty="0">
                <a:solidFill>
                  <a:srgbClr val="FFFF00"/>
                </a:solidFill>
              </a:rPr>
              <a:t>STAR: Reading and Math </a:t>
            </a:r>
            <a:endParaRPr lang="en-US" sz="3000" dirty="0">
              <a:solidFill>
                <a:srgbClr val="FFFF00"/>
              </a:solidFill>
            </a:endParaRPr>
          </a:p>
        </p:txBody>
      </p:sp>
    </p:spTree>
    <p:extLst>
      <p:ext uri="{BB962C8B-B14F-4D97-AF65-F5344CB8AC3E}">
        <p14:creationId xmlns:p14="http://schemas.microsoft.com/office/powerpoint/2010/main" val="267497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7264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92153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78736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1011" y="609600"/>
            <a:ext cx="8999720" cy="3276599"/>
          </a:xfrm>
        </p:spPr>
        <p:txBody>
          <a:bodyPr/>
          <a:lstStyle/>
          <a:p>
            <a:r>
              <a:rPr lang="en-US" dirty="0" smtClean="0"/>
              <a:t> </a:t>
            </a:r>
            <a:endParaRPr lang="en-US" dirty="0"/>
          </a:p>
        </p:txBody>
      </p:sp>
      <p:sp>
        <p:nvSpPr>
          <p:cNvPr id="4" name="Subtitle 3"/>
          <p:cNvSpPr>
            <a:spLocks noGrp="1"/>
          </p:cNvSpPr>
          <p:nvPr>
            <p:ph type="subTitle" idx="1"/>
          </p:nvPr>
        </p:nvSpPr>
        <p:spPr/>
        <p:txBody>
          <a:bodyPr/>
          <a:lstStyle/>
          <a:p>
            <a:endParaRPr lang="en-US" dirty="0"/>
          </a:p>
        </p:txBody>
      </p:sp>
      <p:sp>
        <p:nvSpPr>
          <p:cNvPr id="5" name="Rectangle 4"/>
          <p:cNvSpPr/>
          <p:nvPr/>
        </p:nvSpPr>
        <p:spPr>
          <a:xfrm>
            <a:off x="2670168" y="1058091"/>
            <a:ext cx="6837910" cy="4708981"/>
          </a:xfrm>
          <a:prstGeom prst="rect">
            <a:avLst/>
          </a:prstGeom>
          <a:noFill/>
        </p:spPr>
        <p:txBody>
          <a:bodyPr wrap="square" lIns="91440" tIns="45720" rIns="91440" bIns="45720">
            <a:spAutoFit/>
          </a:bodyPr>
          <a:lstStyle/>
          <a:p>
            <a:pPr algn="ctr"/>
            <a:r>
              <a:rPr lang="en-US" sz="10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is CLASSLINK?</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790346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347" y="131026"/>
            <a:ext cx="8342979" cy="4205843"/>
          </a:xfrm>
        </p:spPr>
        <p:txBody>
          <a:bodyPr>
            <a:noAutofit/>
          </a:bodyPr>
          <a:lstStyle/>
          <a:p>
            <a:r>
              <a:rPr lang="en-US" sz="2500" b="1" dirty="0" err="1">
                <a:solidFill>
                  <a:srgbClr val="FFFF00"/>
                </a:solidFill>
                <a:effectLst/>
                <a:latin typeface="Comic Sans MS" panose="030F0702030302020204" pitchFamily="66" charset="0"/>
              </a:rPr>
              <a:t>ClassLink</a:t>
            </a:r>
            <a:r>
              <a:rPr lang="en-US" sz="2500" b="1" dirty="0">
                <a:solidFill>
                  <a:srgbClr val="FFFF00"/>
                </a:solidFill>
                <a:effectLst/>
                <a:latin typeface="Comic Sans MS" panose="030F0702030302020204" pitchFamily="66" charset="0"/>
              </a:rPr>
              <a:t> is an online portal to all your child’s instructional programs. It allows students to use all their programs without the need to memorize multiple usernames and passwords. Each student’s page is individualized based upon their courses, grade, and school. Please see the directions below to access </a:t>
            </a:r>
            <a:r>
              <a:rPr lang="en-US" sz="2500" b="1" dirty="0" err="1">
                <a:solidFill>
                  <a:srgbClr val="FFFF00"/>
                </a:solidFill>
                <a:effectLst/>
                <a:latin typeface="Comic Sans MS" panose="030F0702030302020204" pitchFamily="66" charset="0"/>
              </a:rPr>
              <a:t>ClassLink</a:t>
            </a:r>
            <a:r>
              <a:rPr lang="en-US" sz="2500" b="1" dirty="0">
                <a:solidFill>
                  <a:srgbClr val="FFFF00"/>
                </a:solidFill>
                <a:effectLst/>
                <a:latin typeface="Comic Sans MS" panose="030F0702030302020204" pitchFamily="66" charset="0"/>
              </a:rPr>
              <a:t> from </a:t>
            </a:r>
            <a:r>
              <a:rPr lang="en-US" sz="2500" b="1" dirty="0" smtClean="0">
                <a:solidFill>
                  <a:srgbClr val="FFFF00"/>
                </a:solidFill>
                <a:effectLst/>
                <a:latin typeface="Comic Sans MS" panose="030F0702030302020204" pitchFamily="66" charset="0"/>
              </a:rPr>
              <a:t>home.</a:t>
            </a:r>
            <a:endParaRPr lang="en-US" sz="2500" b="1" dirty="0">
              <a:solidFill>
                <a:srgbClr val="FFFF00"/>
              </a:solidFill>
              <a:latin typeface="Comic Sans MS" panose="030F0702030302020204" pitchFamily="66" charset="0"/>
            </a:endParaRPr>
          </a:p>
        </p:txBody>
      </p:sp>
      <p:pic>
        <p:nvPicPr>
          <p:cNvPr id="4" name="Picture 3">
            <a:extLst>
              <a:ext uri="{FF2B5EF4-FFF2-40B4-BE49-F238E27FC236}">
                <a16:creationId xmlns:a16="http://schemas.microsoft.com/office/drawing/2014/main" id="{86F4655C-1661-44A4-AB64-5B41522FC7C8}"/>
              </a:ext>
            </a:extLst>
          </p:cNvPr>
          <p:cNvPicPr>
            <a:picLocks noChangeAspect="1"/>
          </p:cNvPicPr>
          <p:nvPr/>
        </p:nvPicPr>
        <p:blipFill>
          <a:blip r:embed="rId2"/>
          <a:stretch>
            <a:fillRect/>
          </a:stretch>
        </p:blipFill>
        <p:spPr>
          <a:xfrm>
            <a:off x="609600" y="5042660"/>
            <a:ext cx="2216538" cy="1566863"/>
          </a:xfrm>
          <a:prstGeom prst="rect">
            <a:avLst/>
          </a:prstGeom>
        </p:spPr>
      </p:pic>
      <p:sp>
        <p:nvSpPr>
          <p:cNvPr id="3" name="Text Placeholder 2"/>
          <p:cNvSpPr>
            <a:spLocks noGrp="1"/>
          </p:cNvSpPr>
          <p:nvPr>
            <p:ph type="body" idx="1"/>
          </p:nvPr>
        </p:nvSpPr>
        <p:spPr>
          <a:xfrm>
            <a:off x="4160521" y="5042660"/>
            <a:ext cx="6328954" cy="642207"/>
          </a:xfrm>
        </p:spPr>
        <p:txBody>
          <a:bodyPr>
            <a:noAutofit/>
          </a:bodyPr>
          <a:lstStyle/>
          <a:p>
            <a:pPr algn="l"/>
            <a:r>
              <a:rPr lang="en-US" sz="1400" b="1" dirty="0" smtClean="0">
                <a:solidFill>
                  <a:srgbClr val="FFFF00"/>
                </a:solidFill>
                <a:latin typeface="Comic Sans MS" panose="030F0702030302020204" pitchFamily="66" charset="0"/>
              </a:rPr>
              <a:t>1. Go to LCS Website</a:t>
            </a:r>
          </a:p>
          <a:p>
            <a:pPr algn="l"/>
            <a:r>
              <a:rPr lang="en-US" sz="1400" b="1" dirty="0" smtClean="0">
                <a:solidFill>
                  <a:srgbClr val="FFFF00"/>
                </a:solidFill>
                <a:latin typeface="Comic Sans MS" panose="030F0702030302020204" pitchFamily="66" charset="0"/>
              </a:rPr>
              <a:t>2. Click </a:t>
            </a:r>
            <a:r>
              <a:rPr lang="en-US" sz="1400" b="1" dirty="0" err="1" smtClean="0">
                <a:solidFill>
                  <a:srgbClr val="FFFF00"/>
                </a:solidFill>
                <a:latin typeface="Comic Sans MS" panose="030F0702030302020204" pitchFamily="66" charset="0"/>
              </a:rPr>
              <a:t>classlink</a:t>
            </a:r>
            <a:endParaRPr lang="en-US" sz="1400" b="1" dirty="0" smtClean="0">
              <a:solidFill>
                <a:srgbClr val="FFFF00"/>
              </a:solidFill>
              <a:latin typeface="Comic Sans MS" panose="030F0702030302020204" pitchFamily="66" charset="0"/>
            </a:endParaRPr>
          </a:p>
          <a:p>
            <a:pPr algn="l"/>
            <a:r>
              <a:rPr lang="en-US" sz="1400" b="1" dirty="0" smtClean="0">
                <a:solidFill>
                  <a:srgbClr val="FFFF00"/>
                </a:solidFill>
                <a:latin typeface="Comic Sans MS" panose="030F0702030302020204" pitchFamily="66" charset="0"/>
              </a:rPr>
              <a:t>3. UN: </a:t>
            </a:r>
            <a:r>
              <a:rPr lang="en-US" sz="1400" b="1" dirty="0" smtClean="0">
                <a:solidFill>
                  <a:srgbClr val="FFFF00"/>
                </a:solidFill>
                <a:latin typeface="Comic Sans MS" panose="030F0702030302020204" pitchFamily="66" charset="0"/>
                <a:hlinkClick r:id="rId3"/>
              </a:rPr>
              <a:t>Studetnt#@edu.leonschools.net</a:t>
            </a:r>
            <a:r>
              <a:rPr lang="en-US" sz="1400" b="1" dirty="0" smtClean="0">
                <a:solidFill>
                  <a:srgbClr val="FFFF00"/>
                </a:solidFill>
                <a:latin typeface="Comic Sans MS" panose="030F0702030302020204" pitchFamily="66" charset="0"/>
              </a:rPr>
              <a:t> PW:</a:t>
            </a:r>
            <a:endParaRPr lang="en-US" sz="1400"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406590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8533" y="1920239"/>
            <a:ext cx="11612358" cy="2260300"/>
          </a:xfrm>
          <a:prstGeom prst="rect">
            <a:avLst/>
          </a:prstGeom>
          <a:noFill/>
        </p:spPr>
        <p:txBody>
          <a:bodyPr wrap="none" lIns="91440" tIns="45720" rIns="91440" bIns="45720">
            <a:prstTxWarp prst="textDoubleWave1">
              <a:avLst/>
            </a:prstTxWarp>
            <a:spAutoFit/>
          </a:bodyPr>
          <a:lstStyle/>
          <a:p>
            <a:pPr algn="ctr"/>
            <a:r>
              <a:rPr lang="en-US" sz="100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DIGITAL ACADEMY</a:t>
            </a:r>
            <a:endParaRPr lang="en-US" sz="100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921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95" y="239965"/>
            <a:ext cx="9905998" cy="1905000"/>
          </a:xfrm>
        </p:spPr>
        <p:txBody>
          <a:bodyPr/>
          <a:lstStyle/>
          <a:p>
            <a:r>
              <a:rPr lang="en-US" dirty="0"/>
              <a:t>Digital Academy Etiquette</a:t>
            </a:r>
          </a:p>
        </p:txBody>
      </p:sp>
      <p:pic>
        <p:nvPicPr>
          <p:cNvPr id="1026" name="Picture 2" descr="The ABCs of Online School Etiquette">
            <a:extLst>
              <a:ext uri="{FF2B5EF4-FFF2-40B4-BE49-F238E27FC236}">
                <a16:creationId xmlns:a16="http://schemas.microsoft.com/office/drawing/2014/main" id="{05799FB9-A3A6-493D-8177-8336EFBFA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61119"/>
            <a:ext cx="380999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te Microphone stock photos and royalty-free images, vectors and ...">
            <a:extLst>
              <a:ext uri="{FF2B5EF4-FFF2-40B4-BE49-F238E27FC236}">
                <a16:creationId xmlns:a16="http://schemas.microsoft.com/office/drawing/2014/main" id="{76102975-B962-4A77-8B20-926C3D668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35" y="1662600"/>
            <a:ext cx="6431279" cy="504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5C7E8B-B9D6-4ED6-B226-9015D8674544}"/>
              </a:ext>
            </a:extLst>
          </p:cNvPr>
          <p:cNvSpPr txBox="1"/>
          <p:nvPr/>
        </p:nvSpPr>
        <p:spPr>
          <a:xfrm>
            <a:off x="4489973" y="1600201"/>
            <a:ext cx="2514600" cy="1089529"/>
          </a:xfrm>
          <a:prstGeom prst="rect">
            <a:avLst/>
          </a:prstGeom>
          <a:noFill/>
        </p:spPr>
        <p:txBody>
          <a:bodyPr wrap="square" rtlCol="0">
            <a:spAutoFit/>
          </a:bodyPr>
          <a:lstStyle/>
          <a:p>
            <a:pPr>
              <a:lnSpc>
                <a:spcPct val="90000"/>
              </a:lnSpc>
            </a:pPr>
            <a:r>
              <a:rPr lang="en-US" sz="2400" b="1" dirty="0">
                <a:solidFill>
                  <a:schemeClr val="bg1"/>
                </a:solidFill>
                <a:latin typeface="Comic Sans MS" panose="030F0702030302020204" pitchFamily="66" charset="0"/>
              </a:rPr>
              <a:t>Muted: Entering the classroom</a:t>
            </a:r>
          </a:p>
        </p:txBody>
      </p:sp>
      <p:sp>
        <p:nvSpPr>
          <p:cNvPr id="9" name="TextBox 8">
            <a:extLst>
              <a:ext uri="{FF2B5EF4-FFF2-40B4-BE49-F238E27FC236}">
                <a16:creationId xmlns:a16="http://schemas.microsoft.com/office/drawing/2014/main" id="{CED00157-1EE0-4185-B268-333D5F52AEFA}"/>
              </a:ext>
            </a:extLst>
          </p:cNvPr>
          <p:cNvSpPr txBox="1"/>
          <p:nvPr/>
        </p:nvSpPr>
        <p:spPr>
          <a:xfrm>
            <a:off x="609600" y="1662601"/>
            <a:ext cx="2209800" cy="1089529"/>
          </a:xfrm>
          <a:prstGeom prst="rect">
            <a:avLst/>
          </a:prstGeom>
          <a:noFill/>
        </p:spPr>
        <p:txBody>
          <a:bodyPr wrap="square">
            <a:spAutoFit/>
          </a:bodyPr>
          <a:lstStyle/>
          <a:p>
            <a:pPr>
              <a:lnSpc>
                <a:spcPct val="90000"/>
              </a:lnSpc>
            </a:pPr>
            <a:r>
              <a:rPr lang="en-US" sz="2400" b="1" dirty="0">
                <a:solidFill>
                  <a:schemeClr val="bg1"/>
                </a:solidFill>
                <a:latin typeface="Comic Sans MS" panose="030F0702030302020204" pitchFamily="66" charset="0"/>
              </a:rPr>
              <a:t>Unmuted: If you need to speak</a:t>
            </a:r>
          </a:p>
        </p:txBody>
      </p:sp>
      <p:pic>
        <p:nvPicPr>
          <p:cNvPr id="1030" name="Picture 6" descr="Zoom Icon Logo transparent PNG - StickPNG">
            <a:extLst>
              <a:ext uri="{FF2B5EF4-FFF2-40B4-BE49-F238E27FC236}">
                <a16:creationId xmlns:a16="http://schemas.microsoft.com/office/drawing/2014/main" id="{B3A831DC-763D-40C3-9E32-57CAE2194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1" y="1940881"/>
            <a:ext cx="3221867" cy="3221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A81707-58D6-4BC7-94CD-D1A3B5ECC9BC}"/>
              </a:ext>
            </a:extLst>
          </p:cNvPr>
          <p:cNvSpPr txBox="1"/>
          <p:nvPr/>
        </p:nvSpPr>
        <p:spPr>
          <a:xfrm>
            <a:off x="7935534" y="5410200"/>
            <a:ext cx="3809999" cy="867930"/>
          </a:xfrm>
          <a:prstGeom prst="rect">
            <a:avLst/>
          </a:prstGeom>
          <a:noFill/>
        </p:spPr>
        <p:txBody>
          <a:bodyPr wrap="square" rtlCol="0">
            <a:spAutoFit/>
          </a:bodyPr>
          <a:lstStyle/>
          <a:p>
            <a:pPr algn="ctr">
              <a:lnSpc>
                <a:spcPct val="90000"/>
              </a:lnSpc>
            </a:pPr>
            <a:r>
              <a:rPr lang="en-US" sz="2800" b="1" dirty="0">
                <a:solidFill>
                  <a:srgbClr val="FFC000"/>
                </a:solidFill>
                <a:latin typeface="Comic Sans MS" panose="030F0702030302020204" pitchFamily="66" charset="0"/>
              </a:rPr>
              <a:t>Video icon must be on during class</a:t>
            </a:r>
            <a:r>
              <a:rPr lang="en-US" sz="2400" b="1" dirty="0">
                <a:solidFill>
                  <a:srgbClr val="FFC000"/>
                </a:solidFill>
                <a:latin typeface="Comic Sans MS" panose="030F0702030302020204" pitchFamily="66" charset="0"/>
              </a:rPr>
              <a:t>.  </a:t>
            </a:r>
          </a:p>
        </p:txBody>
      </p:sp>
    </p:spTree>
    <p:extLst>
      <p:ext uri="{BB962C8B-B14F-4D97-AF65-F5344CB8AC3E}">
        <p14:creationId xmlns:p14="http://schemas.microsoft.com/office/powerpoint/2010/main" val="392380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538" y="162218"/>
            <a:ext cx="9905998" cy="1905000"/>
          </a:xfrm>
        </p:spPr>
        <p:txBody>
          <a:bodyPr/>
          <a:lstStyle/>
          <a:p>
            <a:r>
              <a:rPr lang="en-US" dirty="0"/>
              <a:t>Digital Academy Etiquette</a:t>
            </a:r>
          </a:p>
        </p:txBody>
      </p:sp>
      <p:pic>
        <p:nvPicPr>
          <p:cNvPr id="6" name="Picture 5">
            <a:extLst>
              <a:ext uri="{FF2B5EF4-FFF2-40B4-BE49-F238E27FC236}">
                <a16:creationId xmlns:a16="http://schemas.microsoft.com/office/drawing/2014/main" id="{D8A837A4-B864-45E8-8B97-1AA5D5AC698D}"/>
              </a:ext>
            </a:extLst>
          </p:cNvPr>
          <p:cNvPicPr>
            <a:picLocks noChangeAspect="1"/>
          </p:cNvPicPr>
          <p:nvPr/>
        </p:nvPicPr>
        <p:blipFill>
          <a:blip r:embed="rId2"/>
          <a:stretch>
            <a:fillRect/>
          </a:stretch>
        </p:blipFill>
        <p:spPr>
          <a:xfrm>
            <a:off x="8229600" y="59532"/>
            <a:ext cx="3810330" cy="1450974"/>
          </a:xfrm>
          <a:prstGeom prst="rect">
            <a:avLst/>
          </a:prstGeom>
        </p:spPr>
      </p:pic>
      <p:pic>
        <p:nvPicPr>
          <p:cNvPr id="9" name="Picture 8">
            <a:extLst>
              <a:ext uri="{FF2B5EF4-FFF2-40B4-BE49-F238E27FC236}">
                <a16:creationId xmlns:a16="http://schemas.microsoft.com/office/drawing/2014/main" id="{03F92C78-30D9-4223-8C09-828A4C4ADA75}"/>
              </a:ext>
            </a:extLst>
          </p:cNvPr>
          <p:cNvPicPr>
            <a:picLocks noChangeAspect="1"/>
          </p:cNvPicPr>
          <p:nvPr/>
        </p:nvPicPr>
        <p:blipFill>
          <a:blip r:embed="rId3">
            <a:duotone>
              <a:prstClr val="black"/>
              <a:schemeClr val="accent1">
                <a:tint val="45000"/>
                <a:satMod val="400000"/>
              </a:schemeClr>
            </a:duotone>
          </a:blip>
          <a:stretch>
            <a:fillRect/>
          </a:stretch>
        </p:blipFill>
        <p:spPr>
          <a:xfrm>
            <a:off x="135506" y="1597231"/>
            <a:ext cx="2858812" cy="2858812"/>
          </a:xfrm>
          <a:prstGeom prst="rect">
            <a:avLst/>
          </a:prstGeom>
        </p:spPr>
      </p:pic>
      <p:pic>
        <p:nvPicPr>
          <p:cNvPr id="10" name="Picture 9">
            <a:extLst>
              <a:ext uri="{FF2B5EF4-FFF2-40B4-BE49-F238E27FC236}">
                <a16:creationId xmlns:a16="http://schemas.microsoft.com/office/drawing/2014/main" id="{1A068DC7-72A5-4F79-B94B-CA952F2D58D9}"/>
              </a:ext>
            </a:extLst>
          </p:cNvPr>
          <p:cNvPicPr>
            <a:picLocks noChangeAspect="1"/>
          </p:cNvPicPr>
          <p:nvPr/>
        </p:nvPicPr>
        <p:blipFill>
          <a:blip r:embed="rId4"/>
          <a:stretch>
            <a:fillRect/>
          </a:stretch>
        </p:blipFill>
        <p:spPr>
          <a:xfrm>
            <a:off x="8615968" y="1597231"/>
            <a:ext cx="3429000" cy="3429000"/>
          </a:xfrm>
          <a:prstGeom prst="rect">
            <a:avLst/>
          </a:prstGeom>
          <a:solidFill>
            <a:schemeClr val="accent2">
              <a:lumMod val="75000"/>
            </a:schemeClr>
          </a:solidFill>
        </p:spPr>
      </p:pic>
      <p:pic>
        <p:nvPicPr>
          <p:cNvPr id="11" name="Picture 10">
            <a:extLst>
              <a:ext uri="{FF2B5EF4-FFF2-40B4-BE49-F238E27FC236}">
                <a16:creationId xmlns:a16="http://schemas.microsoft.com/office/drawing/2014/main" id="{5F722978-B7B6-4594-910D-2B263BB5433B}"/>
              </a:ext>
            </a:extLst>
          </p:cNvPr>
          <p:cNvPicPr>
            <a:picLocks noChangeAspect="1"/>
          </p:cNvPicPr>
          <p:nvPr/>
        </p:nvPicPr>
        <p:blipFill>
          <a:blip r:embed="rId5"/>
          <a:stretch>
            <a:fillRect/>
          </a:stretch>
        </p:blipFill>
        <p:spPr>
          <a:xfrm>
            <a:off x="3191181" y="3063080"/>
            <a:ext cx="2257425" cy="3429000"/>
          </a:xfrm>
          <a:prstGeom prst="rect">
            <a:avLst/>
          </a:prstGeom>
          <a:ln>
            <a:solidFill>
              <a:schemeClr val="bg2"/>
            </a:solidFill>
          </a:ln>
        </p:spPr>
      </p:pic>
      <p:pic>
        <p:nvPicPr>
          <p:cNvPr id="12" name="Picture 11">
            <a:extLst>
              <a:ext uri="{FF2B5EF4-FFF2-40B4-BE49-F238E27FC236}">
                <a16:creationId xmlns:a16="http://schemas.microsoft.com/office/drawing/2014/main" id="{342BE6AE-C571-4E2A-BD89-B0F7BB06FD85}"/>
              </a:ext>
            </a:extLst>
          </p:cNvPr>
          <p:cNvPicPr>
            <a:picLocks noChangeAspect="1"/>
          </p:cNvPicPr>
          <p:nvPr/>
        </p:nvPicPr>
        <p:blipFill>
          <a:blip r:embed="rId6"/>
          <a:stretch>
            <a:fillRect/>
          </a:stretch>
        </p:blipFill>
        <p:spPr>
          <a:xfrm>
            <a:off x="5789944" y="3039889"/>
            <a:ext cx="2257425" cy="3429000"/>
          </a:xfrm>
          <a:prstGeom prst="rect">
            <a:avLst/>
          </a:prstGeom>
        </p:spPr>
      </p:pic>
      <p:sp>
        <p:nvSpPr>
          <p:cNvPr id="13" name="TextBox 12">
            <a:extLst>
              <a:ext uri="{FF2B5EF4-FFF2-40B4-BE49-F238E27FC236}">
                <a16:creationId xmlns:a16="http://schemas.microsoft.com/office/drawing/2014/main" id="{3AA4BF86-36B5-4814-9DD9-F33E197C2F43}"/>
              </a:ext>
            </a:extLst>
          </p:cNvPr>
          <p:cNvSpPr txBox="1"/>
          <p:nvPr/>
        </p:nvSpPr>
        <p:spPr>
          <a:xfrm>
            <a:off x="3352801" y="6123648"/>
            <a:ext cx="4495799" cy="757130"/>
          </a:xfrm>
          <a:prstGeom prst="rect">
            <a:avLst/>
          </a:prstGeom>
          <a:noFill/>
        </p:spPr>
        <p:txBody>
          <a:bodyPr wrap="square" rtlCol="0">
            <a:spAutoFit/>
          </a:bodyPr>
          <a:lstStyle/>
          <a:p>
            <a:pPr>
              <a:lnSpc>
                <a:spcPct val="90000"/>
              </a:lnSpc>
            </a:pPr>
            <a:endParaRPr lang="en-US" sz="2400" dirty="0"/>
          </a:p>
          <a:p>
            <a:pPr algn="ctr">
              <a:lnSpc>
                <a:spcPct val="90000"/>
              </a:lnSpc>
            </a:pPr>
            <a:r>
              <a:rPr lang="en-US" sz="2400" dirty="0">
                <a:solidFill>
                  <a:srgbClr val="FFC000"/>
                </a:solidFill>
                <a:latin typeface="Comic Sans MS" panose="030F0702030302020204" pitchFamily="66" charset="0"/>
              </a:rPr>
              <a:t>Raise  your hand to speak</a:t>
            </a:r>
            <a:endParaRPr lang="en-US"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586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D31523838AD64BA6365563DF7A2EB9" ma:contentTypeVersion="12" ma:contentTypeDescription="Create a new document." ma:contentTypeScope="" ma:versionID="e5196cf027a56e0277d4ed6f4399c75c">
  <xsd:schema xmlns:xsd="http://www.w3.org/2001/XMLSchema" xmlns:xs="http://www.w3.org/2001/XMLSchema" xmlns:p="http://schemas.microsoft.com/office/2006/metadata/properties" xmlns:ns3="f6d0dbc4-9389-4ff4-b22f-8209685da955" xmlns:ns4="80508cab-d7ef-411e-a16c-8d1e48dc33b5" targetNamespace="http://schemas.microsoft.com/office/2006/metadata/properties" ma:root="true" ma:fieldsID="788b77e8424279973aff232d541ea088" ns3:_="" ns4:_="">
    <xsd:import namespace="f6d0dbc4-9389-4ff4-b22f-8209685da955"/>
    <xsd:import namespace="80508cab-d7ef-411e-a16c-8d1e48dc33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0dbc4-9389-4ff4-b22f-8209685da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508cab-d7ef-411e-a16c-8d1e48dc33b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BE4D9B-421E-4409-8A69-E5C29F6C0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0dbc4-9389-4ff4-b22f-8209685da955"/>
    <ds:schemaRef ds:uri="80508cab-d7ef-411e-a16c-8d1e48dc33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449C96-653F-4260-B30E-FDD63D49A455}">
  <ds:schemaRefs>
    <ds:schemaRef ds:uri="http://schemas.microsoft.com/sharepoint/v3/contenttype/forms"/>
  </ds:schemaRefs>
</ds:datastoreItem>
</file>

<file path=customXml/itemProps3.xml><?xml version="1.0" encoding="utf-8"?>
<ds:datastoreItem xmlns:ds="http://schemas.openxmlformats.org/officeDocument/2006/customXml" ds:itemID="{9836DF4D-1D4E-4851-990B-6113E83CA6E4}">
  <ds:schemaRefs>
    <ds:schemaRef ds:uri="http://www.w3.org/XML/1998/namespace"/>
    <ds:schemaRef ds:uri="http://schemas.microsoft.com/office/infopath/2007/PartnerControls"/>
    <ds:schemaRef ds:uri="f6d0dbc4-9389-4ff4-b22f-8209685da955"/>
    <ds:schemaRef ds:uri="http://schemas.microsoft.com/office/2006/documentManagement/types"/>
    <ds:schemaRef ds:uri="http://purl.org/dc/elements/1.1/"/>
    <ds:schemaRef ds:uri="http://schemas.openxmlformats.org/package/2006/metadata/core-properties"/>
    <ds:schemaRef ds:uri="80508cab-d7ef-411e-a16c-8d1e48dc33b5"/>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TM03457485[[fn=Mesh]]</Template>
  <TotalTime>361</TotalTime>
  <Words>1016</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Algerian</vt:lpstr>
      <vt:lpstr>Arial</vt:lpstr>
      <vt:lpstr>Bahnschrift</vt:lpstr>
      <vt:lpstr>Calibri</vt:lpstr>
      <vt:lpstr>Century Gothic</vt:lpstr>
      <vt:lpstr>Comic Sans MS</vt:lpstr>
      <vt:lpstr>Goudy Stout</vt:lpstr>
      <vt:lpstr>Times New Roman</vt:lpstr>
      <vt:lpstr>Wingdings</vt:lpstr>
      <vt:lpstr>Mesh</vt:lpstr>
      <vt:lpstr>PowerPoint Presentation</vt:lpstr>
      <vt:lpstr>PowerPoint Presentation</vt:lpstr>
      <vt:lpstr>PowerPoint Presentation</vt:lpstr>
      <vt:lpstr>PowerPoint Presentation</vt:lpstr>
      <vt:lpstr> </vt:lpstr>
      <vt:lpstr>ClassLink is an online portal to all your child’s instructional programs. It allows students to use all their programs without the need to memorize multiple usernames and passwords. Each student’s page is individualized based upon their courses, grade, and school. Please see the directions below to access ClassLink from home.</vt:lpstr>
      <vt:lpstr>PowerPoint Presentation</vt:lpstr>
      <vt:lpstr>Digital Academy Etiquette</vt:lpstr>
      <vt:lpstr>Digital Academy Etiquette</vt:lpstr>
      <vt:lpstr>PowerPoint Presentation</vt:lpstr>
      <vt:lpstr>PowerPoint Presentation</vt:lpstr>
      <vt:lpstr>PowerPoint Presentation</vt:lpstr>
      <vt:lpstr>Daily Schedule</vt:lpstr>
      <vt:lpstr>PowerPoint Presentation</vt:lpstr>
      <vt:lpstr>Student and parents Safety Protocol</vt:lpstr>
      <vt:lpstr>Student and parents Safety Protocol cont…</vt:lpstr>
      <vt:lpstr>Classroom Safety </vt:lpstr>
      <vt:lpstr>DAILY SCHEDULE</vt:lpstr>
      <vt:lpstr>Expectations </vt:lpstr>
      <vt:lpstr>Homework </vt:lpstr>
      <vt:lpstr>PowerPoint Presentation</vt:lpstr>
      <vt:lpstr>PowerPoint Presentation</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Pineveiw elementary first grade</dc:title>
  <dc:creator>Pinkney, NaKendra</dc:creator>
  <cp:lastModifiedBy>Pinkney, NaKendra</cp:lastModifiedBy>
  <cp:revision>17</cp:revision>
  <dcterms:created xsi:type="dcterms:W3CDTF">2020-08-25T13:16:10Z</dcterms:created>
  <dcterms:modified xsi:type="dcterms:W3CDTF">2020-08-25T19:17:30Z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0x010100C3D31523838AD64BA6365563DF7A2EB9</vt:lpwstr>
  </property>
</Properties>
</file>